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13"/>
  </p:notesMasterIdLst>
  <p:sldIdLst>
    <p:sldId id="256" r:id="rId2"/>
    <p:sldId id="258" r:id="rId3"/>
    <p:sldId id="259" r:id="rId4"/>
    <p:sldId id="274" r:id="rId5"/>
    <p:sldId id="273" r:id="rId6"/>
    <p:sldId id="270" r:id="rId7"/>
    <p:sldId id="275" r:id="rId8"/>
    <p:sldId id="264" r:id="rId9"/>
    <p:sldId id="272" r:id="rId10"/>
    <p:sldId id="261"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10980A-D944-D39C-AAFC-B59DD1292E01}" name="Ishani Majumdar" initials="IM" userId="28cabe97d7b4a20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8"/>
    <p:restoredTop sz="92536"/>
  </p:normalViewPr>
  <p:slideViewPr>
    <p:cSldViewPr snapToGrid="0">
      <p:cViewPr>
        <p:scale>
          <a:sx n="82" d="100"/>
          <a:sy n="82" d="100"/>
        </p:scale>
        <p:origin x="96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hyperlink" Target="https://www.researchgate.net/publication/309303063_Profile_characteristics_of_fake_Twitter_account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researchgate.net/publication/309303063_Profile_characteristics_of_fake_Twitter_account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069A5-9D06-BD4B-B78B-BD89C40E85B8}" type="doc">
      <dgm:prSet loTypeId="urn:microsoft.com/office/officeart/2005/8/layout/chevron1" loCatId="" qsTypeId="urn:microsoft.com/office/officeart/2005/8/quickstyle/simple1" qsCatId="simple" csTypeId="urn:microsoft.com/office/officeart/2005/8/colors/accent1_2" csCatId="accent1" phldr="1"/>
      <dgm:spPr/>
    </dgm:pt>
    <dgm:pt modelId="{E3AF79D4-A0E6-3E42-A905-A008BDB5DCDA}">
      <dgm:prSet phldrT="[Text]"/>
      <dgm:spPr/>
      <dgm:t>
        <a:bodyPr/>
        <a:lstStyle/>
        <a:p>
          <a:r>
            <a:rPr lang="en-US" dirty="0"/>
            <a:t>Remove fake accounts</a:t>
          </a:r>
        </a:p>
      </dgm:t>
    </dgm:pt>
    <dgm:pt modelId="{51943EAC-3E60-174E-BB31-35651B6AAFBD}" type="parTrans" cxnId="{B7CC9496-E281-CF4F-8DAF-AD0807806F03}">
      <dgm:prSet/>
      <dgm:spPr/>
      <dgm:t>
        <a:bodyPr/>
        <a:lstStyle/>
        <a:p>
          <a:endParaRPr lang="en-US"/>
        </a:p>
      </dgm:t>
    </dgm:pt>
    <dgm:pt modelId="{2CB878B4-E5FD-2B45-8C13-88AEC69DFEA6}" type="sibTrans" cxnId="{B7CC9496-E281-CF4F-8DAF-AD0807806F03}">
      <dgm:prSet/>
      <dgm:spPr/>
      <dgm:t>
        <a:bodyPr/>
        <a:lstStyle/>
        <a:p>
          <a:endParaRPr lang="en-US"/>
        </a:p>
      </dgm:t>
    </dgm:pt>
    <dgm:pt modelId="{5E40242A-0F1B-FA4B-B337-51961ECC211A}">
      <dgm:prSet phldrT="[Text]"/>
      <dgm:spPr/>
      <dgm:t>
        <a:bodyPr/>
        <a:lstStyle/>
        <a:p>
          <a:r>
            <a:rPr lang="en-US" dirty="0"/>
            <a:t>Select topic subsets</a:t>
          </a:r>
        </a:p>
      </dgm:t>
    </dgm:pt>
    <dgm:pt modelId="{9539E075-96AE-1640-B1DD-E3571A8CFA4A}" type="parTrans" cxnId="{BB18C124-5590-C542-AC4E-3E865F4EC806}">
      <dgm:prSet/>
      <dgm:spPr/>
      <dgm:t>
        <a:bodyPr/>
        <a:lstStyle/>
        <a:p>
          <a:endParaRPr lang="en-US"/>
        </a:p>
      </dgm:t>
    </dgm:pt>
    <dgm:pt modelId="{701FEA6F-4E17-1144-91A4-0BD47983661D}" type="sibTrans" cxnId="{BB18C124-5590-C542-AC4E-3E865F4EC806}">
      <dgm:prSet/>
      <dgm:spPr/>
      <dgm:t>
        <a:bodyPr/>
        <a:lstStyle/>
        <a:p>
          <a:endParaRPr lang="en-US"/>
        </a:p>
      </dgm:t>
    </dgm:pt>
    <dgm:pt modelId="{DB324F6D-D01C-BF46-A126-B6C6CE0F06B5}">
      <dgm:prSet phldrT="[Text]"/>
      <dgm:spPr/>
      <dgm:t>
        <a:bodyPr/>
        <a:lstStyle/>
        <a:p>
          <a:r>
            <a:rPr lang="en-US" dirty="0"/>
            <a:t>Compare patterns across subsets</a:t>
          </a:r>
        </a:p>
      </dgm:t>
    </dgm:pt>
    <dgm:pt modelId="{128FC722-DBF2-E648-8597-95E92D21E740}" type="parTrans" cxnId="{4E14315E-4EA9-5542-8FA8-8520D1DF3AE6}">
      <dgm:prSet/>
      <dgm:spPr/>
      <dgm:t>
        <a:bodyPr/>
        <a:lstStyle/>
        <a:p>
          <a:endParaRPr lang="en-US"/>
        </a:p>
      </dgm:t>
    </dgm:pt>
    <dgm:pt modelId="{040FC2A1-1025-2E45-A156-F2DC79B4FD8D}" type="sibTrans" cxnId="{4E14315E-4EA9-5542-8FA8-8520D1DF3AE6}">
      <dgm:prSet/>
      <dgm:spPr/>
      <dgm:t>
        <a:bodyPr/>
        <a:lstStyle/>
        <a:p>
          <a:endParaRPr lang="en-US"/>
        </a:p>
      </dgm:t>
    </dgm:pt>
    <dgm:pt modelId="{DC72EDFF-8777-CE4A-BE81-6AE03034D1FF}">
      <dgm:prSet phldrT="[Text]"/>
      <dgm:spPr/>
      <dgm:t>
        <a:bodyPr/>
        <a:lstStyle/>
        <a:p>
          <a:r>
            <a:rPr lang="en-US" dirty="0"/>
            <a:t>Discover hubs of influence in the overall network</a:t>
          </a:r>
        </a:p>
      </dgm:t>
    </dgm:pt>
    <dgm:pt modelId="{3382D5FF-6211-CF4C-B21B-FF5B4EAD7449}" type="parTrans" cxnId="{DF594894-9F0E-5341-9EDD-1CF159098342}">
      <dgm:prSet/>
      <dgm:spPr/>
      <dgm:t>
        <a:bodyPr/>
        <a:lstStyle/>
        <a:p>
          <a:endParaRPr lang="en-US"/>
        </a:p>
      </dgm:t>
    </dgm:pt>
    <dgm:pt modelId="{AE0E17EC-82B7-1144-AE8B-733F910287B8}" type="sibTrans" cxnId="{DF594894-9F0E-5341-9EDD-1CF159098342}">
      <dgm:prSet/>
      <dgm:spPr/>
      <dgm:t>
        <a:bodyPr/>
        <a:lstStyle/>
        <a:p>
          <a:endParaRPr lang="en-US"/>
        </a:p>
      </dgm:t>
    </dgm:pt>
    <dgm:pt modelId="{3ED7727D-4A09-CA4A-B445-D453595EFD66}">
      <dgm:prSet phldrT="[Text]"/>
      <dgm:spPr/>
      <dgm:t>
        <a:bodyPr/>
        <a:lstStyle/>
        <a:p>
          <a:r>
            <a:rPr lang="en-US" dirty="0"/>
            <a:t>Identify hubs of original content in the network</a:t>
          </a:r>
        </a:p>
      </dgm:t>
    </dgm:pt>
    <dgm:pt modelId="{3E9ACF58-E5A9-E44B-9E85-9A80EC5F366C}" type="parTrans" cxnId="{4E018AC7-BE06-DB43-9C9F-8AC931EE2C37}">
      <dgm:prSet/>
      <dgm:spPr/>
      <dgm:t>
        <a:bodyPr/>
        <a:lstStyle/>
        <a:p>
          <a:endParaRPr lang="en-US"/>
        </a:p>
      </dgm:t>
    </dgm:pt>
    <dgm:pt modelId="{1E0A8766-E1ED-6A40-801D-6C359667ECD6}" type="sibTrans" cxnId="{4E018AC7-BE06-DB43-9C9F-8AC931EE2C37}">
      <dgm:prSet/>
      <dgm:spPr/>
      <dgm:t>
        <a:bodyPr/>
        <a:lstStyle/>
        <a:p>
          <a:endParaRPr lang="en-US"/>
        </a:p>
      </dgm:t>
    </dgm:pt>
    <dgm:pt modelId="{9A0B0CC9-4174-AD4A-88F2-3242DB1C18B3}" type="pres">
      <dgm:prSet presAssocID="{B79069A5-9D06-BD4B-B78B-BD89C40E85B8}" presName="Name0" presStyleCnt="0">
        <dgm:presLayoutVars>
          <dgm:dir/>
          <dgm:animLvl val="lvl"/>
          <dgm:resizeHandles val="exact"/>
        </dgm:presLayoutVars>
      </dgm:prSet>
      <dgm:spPr/>
    </dgm:pt>
    <dgm:pt modelId="{879906F0-9D05-B146-B3E0-E43ED4AFABAA}" type="pres">
      <dgm:prSet presAssocID="{E3AF79D4-A0E6-3E42-A905-A008BDB5DCDA}" presName="parTxOnly" presStyleLbl="node1" presStyleIdx="0" presStyleCnt="5">
        <dgm:presLayoutVars>
          <dgm:chMax val="0"/>
          <dgm:chPref val="0"/>
          <dgm:bulletEnabled val="1"/>
        </dgm:presLayoutVars>
      </dgm:prSet>
      <dgm:spPr/>
    </dgm:pt>
    <dgm:pt modelId="{30BD581B-F866-6E4E-9814-11CDE3C6992A}" type="pres">
      <dgm:prSet presAssocID="{2CB878B4-E5FD-2B45-8C13-88AEC69DFEA6}" presName="parTxOnlySpace" presStyleCnt="0"/>
      <dgm:spPr/>
    </dgm:pt>
    <dgm:pt modelId="{6727E75E-66EC-E842-AE41-B3DD5B16D145}" type="pres">
      <dgm:prSet presAssocID="{5E40242A-0F1B-FA4B-B337-51961ECC211A}" presName="parTxOnly" presStyleLbl="node1" presStyleIdx="1" presStyleCnt="5">
        <dgm:presLayoutVars>
          <dgm:chMax val="0"/>
          <dgm:chPref val="0"/>
          <dgm:bulletEnabled val="1"/>
        </dgm:presLayoutVars>
      </dgm:prSet>
      <dgm:spPr/>
    </dgm:pt>
    <dgm:pt modelId="{2C57C9BC-C8B6-AC48-9908-89B31FB4AF00}" type="pres">
      <dgm:prSet presAssocID="{701FEA6F-4E17-1144-91A4-0BD47983661D}" presName="parTxOnlySpace" presStyleCnt="0"/>
      <dgm:spPr/>
    </dgm:pt>
    <dgm:pt modelId="{B28F76B5-A471-BD46-82BD-7160D01FEB36}" type="pres">
      <dgm:prSet presAssocID="{DB324F6D-D01C-BF46-A126-B6C6CE0F06B5}" presName="parTxOnly" presStyleLbl="node1" presStyleIdx="2" presStyleCnt="5">
        <dgm:presLayoutVars>
          <dgm:chMax val="0"/>
          <dgm:chPref val="0"/>
          <dgm:bulletEnabled val="1"/>
        </dgm:presLayoutVars>
      </dgm:prSet>
      <dgm:spPr/>
    </dgm:pt>
    <dgm:pt modelId="{3E34F7FD-C229-A740-B5AB-F9397C9F80A5}" type="pres">
      <dgm:prSet presAssocID="{040FC2A1-1025-2E45-A156-F2DC79B4FD8D}" presName="parTxOnlySpace" presStyleCnt="0"/>
      <dgm:spPr/>
    </dgm:pt>
    <dgm:pt modelId="{25A415DA-5CAF-EE44-B061-896DE479085B}" type="pres">
      <dgm:prSet presAssocID="{DC72EDFF-8777-CE4A-BE81-6AE03034D1FF}" presName="parTxOnly" presStyleLbl="node1" presStyleIdx="3" presStyleCnt="5">
        <dgm:presLayoutVars>
          <dgm:chMax val="0"/>
          <dgm:chPref val="0"/>
          <dgm:bulletEnabled val="1"/>
        </dgm:presLayoutVars>
      </dgm:prSet>
      <dgm:spPr/>
    </dgm:pt>
    <dgm:pt modelId="{73FCBDA6-669A-4F4B-B95C-72B0D9814253}" type="pres">
      <dgm:prSet presAssocID="{AE0E17EC-82B7-1144-AE8B-733F910287B8}" presName="parTxOnlySpace" presStyleCnt="0"/>
      <dgm:spPr/>
    </dgm:pt>
    <dgm:pt modelId="{F31EA63E-5B1E-9F48-8EED-3E0C31678CA2}" type="pres">
      <dgm:prSet presAssocID="{3ED7727D-4A09-CA4A-B445-D453595EFD66}" presName="parTxOnly" presStyleLbl="node1" presStyleIdx="4" presStyleCnt="5">
        <dgm:presLayoutVars>
          <dgm:chMax val="0"/>
          <dgm:chPref val="0"/>
          <dgm:bulletEnabled val="1"/>
        </dgm:presLayoutVars>
      </dgm:prSet>
      <dgm:spPr/>
    </dgm:pt>
  </dgm:ptLst>
  <dgm:cxnLst>
    <dgm:cxn modelId="{6BE0CE04-9B1F-AE42-982E-CA649B497B66}" type="presOf" srcId="{5E40242A-0F1B-FA4B-B337-51961ECC211A}" destId="{6727E75E-66EC-E842-AE41-B3DD5B16D145}" srcOrd="0" destOrd="0" presId="urn:microsoft.com/office/officeart/2005/8/layout/chevron1"/>
    <dgm:cxn modelId="{BB18C124-5590-C542-AC4E-3E865F4EC806}" srcId="{B79069A5-9D06-BD4B-B78B-BD89C40E85B8}" destId="{5E40242A-0F1B-FA4B-B337-51961ECC211A}" srcOrd="1" destOrd="0" parTransId="{9539E075-96AE-1640-B1DD-E3571A8CFA4A}" sibTransId="{701FEA6F-4E17-1144-91A4-0BD47983661D}"/>
    <dgm:cxn modelId="{DEC6CD27-1D5D-C64A-9BFB-A0CEB2B9C920}" type="presOf" srcId="{E3AF79D4-A0E6-3E42-A905-A008BDB5DCDA}" destId="{879906F0-9D05-B146-B3E0-E43ED4AFABAA}" srcOrd="0" destOrd="0" presId="urn:microsoft.com/office/officeart/2005/8/layout/chevron1"/>
    <dgm:cxn modelId="{4E14315E-4EA9-5542-8FA8-8520D1DF3AE6}" srcId="{B79069A5-9D06-BD4B-B78B-BD89C40E85B8}" destId="{DB324F6D-D01C-BF46-A126-B6C6CE0F06B5}" srcOrd="2" destOrd="0" parTransId="{128FC722-DBF2-E648-8597-95E92D21E740}" sibTransId="{040FC2A1-1025-2E45-A156-F2DC79B4FD8D}"/>
    <dgm:cxn modelId="{C121415E-D266-B140-B5BA-AE7BE7566284}" type="presOf" srcId="{B79069A5-9D06-BD4B-B78B-BD89C40E85B8}" destId="{9A0B0CC9-4174-AD4A-88F2-3242DB1C18B3}" srcOrd="0" destOrd="0" presId="urn:microsoft.com/office/officeart/2005/8/layout/chevron1"/>
    <dgm:cxn modelId="{DF594894-9F0E-5341-9EDD-1CF159098342}" srcId="{B79069A5-9D06-BD4B-B78B-BD89C40E85B8}" destId="{DC72EDFF-8777-CE4A-BE81-6AE03034D1FF}" srcOrd="3" destOrd="0" parTransId="{3382D5FF-6211-CF4C-B21B-FF5B4EAD7449}" sibTransId="{AE0E17EC-82B7-1144-AE8B-733F910287B8}"/>
    <dgm:cxn modelId="{B7CC9496-E281-CF4F-8DAF-AD0807806F03}" srcId="{B79069A5-9D06-BD4B-B78B-BD89C40E85B8}" destId="{E3AF79D4-A0E6-3E42-A905-A008BDB5DCDA}" srcOrd="0" destOrd="0" parTransId="{51943EAC-3E60-174E-BB31-35651B6AAFBD}" sibTransId="{2CB878B4-E5FD-2B45-8C13-88AEC69DFEA6}"/>
    <dgm:cxn modelId="{4E018AC7-BE06-DB43-9C9F-8AC931EE2C37}" srcId="{B79069A5-9D06-BD4B-B78B-BD89C40E85B8}" destId="{3ED7727D-4A09-CA4A-B445-D453595EFD66}" srcOrd="4" destOrd="0" parTransId="{3E9ACF58-E5A9-E44B-9E85-9A80EC5F366C}" sibTransId="{1E0A8766-E1ED-6A40-801D-6C359667ECD6}"/>
    <dgm:cxn modelId="{779ACBCF-76E0-4645-87E4-918A59EB41E8}" type="presOf" srcId="{DC72EDFF-8777-CE4A-BE81-6AE03034D1FF}" destId="{25A415DA-5CAF-EE44-B061-896DE479085B}" srcOrd="0" destOrd="0" presId="urn:microsoft.com/office/officeart/2005/8/layout/chevron1"/>
    <dgm:cxn modelId="{599537F5-103A-4743-B717-6A06DD07DB04}" type="presOf" srcId="{DB324F6D-D01C-BF46-A126-B6C6CE0F06B5}" destId="{B28F76B5-A471-BD46-82BD-7160D01FEB36}" srcOrd="0" destOrd="0" presId="urn:microsoft.com/office/officeart/2005/8/layout/chevron1"/>
    <dgm:cxn modelId="{603D36FB-6A99-E242-9713-0A2368A9D522}" type="presOf" srcId="{3ED7727D-4A09-CA4A-B445-D453595EFD66}" destId="{F31EA63E-5B1E-9F48-8EED-3E0C31678CA2}" srcOrd="0" destOrd="0" presId="urn:microsoft.com/office/officeart/2005/8/layout/chevron1"/>
    <dgm:cxn modelId="{53341C9A-49D9-C94D-A835-DF110ACDA803}" type="presParOf" srcId="{9A0B0CC9-4174-AD4A-88F2-3242DB1C18B3}" destId="{879906F0-9D05-B146-B3E0-E43ED4AFABAA}" srcOrd="0" destOrd="0" presId="urn:microsoft.com/office/officeart/2005/8/layout/chevron1"/>
    <dgm:cxn modelId="{9C17222A-B5D3-A649-814E-A32C905804D1}" type="presParOf" srcId="{9A0B0CC9-4174-AD4A-88F2-3242DB1C18B3}" destId="{30BD581B-F866-6E4E-9814-11CDE3C6992A}" srcOrd="1" destOrd="0" presId="urn:microsoft.com/office/officeart/2005/8/layout/chevron1"/>
    <dgm:cxn modelId="{8708B724-A664-4C4B-A87F-7F3587B8D95E}" type="presParOf" srcId="{9A0B0CC9-4174-AD4A-88F2-3242DB1C18B3}" destId="{6727E75E-66EC-E842-AE41-B3DD5B16D145}" srcOrd="2" destOrd="0" presId="urn:microsoft.com/office/officeart/2005/8/layout/chevron1"/>
    <dgm:cxn modelId="{2527ED5B-76E2-0B47-B91D-0428955CFFE2}" type="presParOf" srcId="{9A0B0CC9-4174-AD4A-88F2-3242DB1C18B3}" destId="{2C57C9BC-C8B6-AC48-9908-89B31FB4AF00}" srcOrd="3" destOrd="0" presId="urn:microsoft.com/office/officeart/2005/8/layout/chevron1"/>
    <dgm:cxn modelId="{EF5527B8-C0D1-DC4C-A23E-B78695FA3C85}" type="presParOf" srcId="{9A0B0CC9-4174-AD4A-88F2-3242DB1C18B3}" destId="{B28F76B5-A471-BD46-82BD-7160D01FEB36}" srcOrd="4" destOrd="0" presId="urn:microsoft.com/office/officeart/2005/8/layout/chevron1"/>
    <dgm:cxn modelId="{008562B8-5A1C-FA4C-82BA-56C4C263D50D}" type="presParOf" srcId="{9A0B0CC9-4174-AD4A-88F2-3242DB1C18B3}" destId="{3E34F7FD-C229-A740-B5AB-F9397C9F80A5}" srcOrd="5" destOrd="0" presId="urn:microsoft.com/office/officeart/2005/8/layout/chevron1"/>
    <dgm:cxn modelId="{AEBE9ADD-DAD3-D44F-B207-3C1480B03F49}" type="presParOf" srcId="{9A0B0CC9-4174-AD4A-88F2-3242DB1C18B3}" destId="{25A415DA-5CAF-EE44-B061-896DE479085B}" srcOrd="6" destOrd="0" presId="urn:microsoft.com/office/officeart/2005/8/layout/chevron1"/>
    <dgm:cxn modelId="{90B2F0A1-0CD2-3048-9A50-8E4D68F79ECE}" type="presParOf" srcId="{9A0B0CC9-4174-AD4A-88F2-3242DB1C18B3}" destId="{73FCBDA6-669A-4F4B-B95C-72B0D9814253}" srcOrd="7" destOrd="0" presId="urn:microsoft.com/office/officeart/2005/8/layout/chevron1"/>
    <dgm:cxn modelId="{091A8211-1587-144F-A0EF-62DFE89168AE}" type="presParOf" srcId="{9A0B0CC9-4174-AD4A-88F2-3242DB1C18B3}" destId="{F31EA63E-5B1E-9F48-8EED-3E0C31678CA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1F079-7B89-433E-855C-20430A5DFD7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90D0AA05-5BC5-40D4-9836-F332DF74B1A7}">
      <dgm:prSet/>
      <dgm:spPr/>
      <dgm:t>
        <a:bodyPr/>
        <a:lstStyle/>
        <a:p>
          <a:r>
            <a:rPr lang="en-US"/>
            <a:t>We began with 100M tweets from the education domain but filtered out millions by focusing on English tweets. </a:t>
          </a:r>
        </a:p>
      </dgm:t>
    </dgm:pt>
    <dgm:pt modelId="{AE11B49F-33AB-461B-BB91-E0879F1C2975}" type="parTrans" cxnId="{78330A51-242A-4E36-B96E-04B398D73BBD}">
      <dgm:prSet/>
      <dgm:spPr/>
      <dgm:t>
        <a:bodyPr/>
        <a:lstStyle/>
        <a:p>
          <a:endParaRPr lang="en-US"/>
        </a:p>
      </dgm:t>
    </dgm:pt>
    <dgm:pt modelId="{56950202-857E-421E-BCCE-CD565173CF49}" type="sibTrans" cxnId="{78330A51-242A-4E36-B96E-04B398D73BBD}">
      <dgm:prSet/>
      <dgm:spPr/>
      <dgm:t>
        <a:bodyPr/>
        <a:lstStyle/>
        <a:p>
          <a:endParaRPr lang="en-US"/>
        </a:p>
      </dgm:t>
    </dgm:pt>
    <dgm:pt modelId="{2E801356-B116-4303-8056-25625A1D3740}">
      <dgm:prSet/>
      <dgm:spPr/>
      <dgm:t>
        <a:bodyPr/>
        <a:lstStyle/>
        <a:p>
          <a:r>
            <a:rPr lang="en-US" dirty="0"/>
            <a:t>We also searched for keywords like schools or remote learning within the tweet text itself to catch topics likely to be event or trend-driven. In our downstream analysis, we found topic-focused subsets of tweets more insightful and have shown some of the analyzed subsets to the right.</a:t>
          </a:r>
        </a:p>
      </dgm:t>
    </dgm:pt>
    <dgm:pt modelId="{873191E7-F93F-4321-B0DD-88E8D4408DE7}" type="parTrans" cxnId="{76E20695-C555-48EB-BD68-2DA88BC135FB}">
      <dgm:prSet/>
      <dgm:spPr/>
      <dgm:t>
        <a:bodyPr/>
        <a:lstStyle/>
        <a:p>
          <a:endParaRPr lang="en-US"/>
        </a:p>
      </dgm:t>
    </dgm:pt>
    <dgm:pt modelId="{6817D06A-9022-47F9-91AB-3AE347F13619}" type="sibTrans" cxnId="{76E20695-C555-48EB-BD68-2DA88BC135FB}">
      <dgm:prSet/>
      <dgm:spPr/>
      <dgm:t>
        <a:bodyPr/>
        <a:lstStyle/>
        <a:p>
          <a:endParaRPr lang="en-US"/>
        </a:p>
      </dgm:t>
    </dgm:pt>
    <dgm:pt modelId="{D0008B9E-E480-4A9D-9C92-06FF83571FCE}">
      <dgm:prSet/>
      <dgm:spPr/>
      <dgm:t>
        <a:bodyPr/>
        <a:lstStyle/>
        <a:p>
          <a:r>
            <a:rPr lang="en-US"/>
            <a:t>Filtering out ‘bots’ and ‘fake profiles’ provided the highest lift in reducing data size. We removed profiles that were blocked, muted or had profile pictures missing.</a:t>
          </a:r>
        </a:p>
      </dgm:t>
    </dgm:pt>
    <dgm:pt modelId="{B2491E8D-AB7A-47AF-BAE9-AECA8C63FFB6}" type="parTrans" cxnId="{73F90E51-5934-4E03-A3A0-D70A8CA15A41}">
      <dgm:prSet/>
      <dgm:spPr/>
      <dgm:t>
        <a:bodyPr/>
        <a:lstStyle/>
        <a:p>
          <a:endParaRPr lang="en-US"/>
        </a:p>
      </dgm:t>
    </dgm:pt>
    <dgm:pt modelId="{CEDDAAEA-AE15-4F78-AA8F-BFF7BFCD182D}" type="sibTrans" cxnId="{73F90E51-5934-4E03-A3A0-D70A8CA15A41}">
      <dgm:prSet/>
      <dgm:spPr/>
      <dgm:t>
        <a:bodyPr/>
        <a:lstStyle/>
        <a:p>
          <a:endParaRPr lang="en-US"/>
        </a:p>
      </dgm:t>
    </dgm:pt>
    <dgm:pt modelId="{FD5C017E-B1F2-4AA8-A1A5-60F8A6069E0B}">
      <dgm:prSet/>
      <dgm:spPr/>
      <dgm:t>
        <a:bodyPr/>
        <a:lstStyle/>
        <a:p>
          <a:r>
            <a:rPr lang="en-US"/>
            <a:t>Most importantly, we removed tweets for which the friends_count : followers_count ratio &gt; 30. </a:t>
          </a:r>
          <a:r>
            <a:rPr lang="en-US">
              <a:hlinkClick xmlns:r="http://schemas.openxmlformats.org/officeDocument/2006/relationships" r:id="rId1"/>
            </a:rPr>
            <a:t>Research on characteristics of fake accounts</a:t>
          </a:r>
          <a:r>
            <a:rPr lang="en-US"/>
            <a:t> shows bots are focused on gathering friends, while regular users had ratios closer to 1.</a:t>
          </a:r>
        </a:p>
      </dgm:t>
    </dgm:pt>
    <dgm:pt modelId="{1CB9BB54-A9D0-4AE6-936E-D2EB03FA76FE}" type="parTrans" cxnId="{6D3B4EFA-4E60-4A8B-B39E-AE9E36CF3013}">
      <dgm:prSet/>
      <dgm:spPr/>
      <dgm:t>
        <a:bodyPr/>
        <a:lstStyle/>
        <a:p>
          <a:endParaRPr lang="en-US"/>
        </a:p>
      </dgm:t>
    </dgm:pt>
    <dgm:pt modelId="{18ECB5D6-617C-45F3-AD31-7FF71915B18F}" type="sibTrans" cxnId="{6D3B4EFA-4E60-4A8B-B39E-AE9E36CF3013}">
      <dgm:prSet/>
      <dgm:spPr/>
      <dgm:t>
        <a:bodyPr/>
        <a:lstStyle/>
        <a:p>
          <a:endParaRPr lang="en-US"/>
        </a:p>
      </dgm:t>
    </dgm:pt>
    <dgm:pt modelId="{641B648A-F91A-214F-87A7-A085077682EA}" type="pres">
      <dgm:prSet presAssocID="{69D1F079-7B89-433E-855C-20430A5DFD7F}" presName="Name0" presStyleCnt="0">
        <dgm:presLayoutVars>
          <dgm:dir/>
          <dgm:animLvl val="lvl"/>
          <dgm:resizeHandles val="exact"/>
        </dgm:presLayoutVars>
      </dgm:prSet>
      <dgm:spPr/>
    </dgm:pt>
    <dgm:pt modelId="{3BAEC21F-73A4-DE47-9AA2-B3250A9B2A41}" type="pres">
      <dgm:prSet presAssocID="{FD5C017E-B1F2-4AA8-A1A5-60F8A6069E0B}" presName="boxAndChildren" presStyleCnt="0"/>
      <dgm:spPr/>
    </dgm:pt>
    <dgm:pt modelId="{025D5088-7A0A-8B48-853A-C3CFF4C2D73F}" type="pres">
      <dgm:prSet presAssocID="{FD5C017E-B1F2-4AA8-A1A5-60F8A6069E0B}" presName="parentTextBox" presStyleLbl="node1" presStyleIdx="0" presStyleCnt="4"/>
      <dgm:spPr/>
    </dgm:pt>
    <dgm:pt modelId="{6B93A526-673E-274B-8A5B-F915F888215D}" type="pres">
      <dgm:prSet presAssocID="{CEDDAAEA-AE15-4F78-AA8F-BFF7BFCD182D}" presName="sp" presStyleCnt="0"/>
      <dgm:spPr/>
    </dgm:pt>
    <dgm:pt modelId="{BDCA4A45-F7E6-F146-A314-44DE5DB74437}" type="pres">
      <dgm:prSet presAssocID="{D0008B9E-E480-4A9D-9C92-06FF83571FCE}" presName="arrowAndChildren" presStyleCnt="0"/>
      <dgm:spPr/>
    </dgm:pt>
    <dgm:pt modelId="{5FF334F8-B0EC-A443-AB56-77AC88B46A75}" type="pres">
      <dgm:prSet presAssocID="{D0008B9E-E480-4A9D-9C92-06FF83571FCE}" presName="parentTextArrow" presStyleLbl="node1" presStyleIdx="1" presStyleCnt="4"/>
      <dgm:spPr/>
    </dgm:pt>
    <dgm:pt modelId="{CB2C5EE7-09FF-5C49-A838-B6675B3D333D}" type="pres">
      <dgm:prSet presAssocID="{6817D06A-9022-47F9-91AB-3AE347F13619}" presName="sp" presStyleCnt="0"/>
      <dgm:spPr/>
    </dgm:pt>
    <dgm:pt modelId="{FB45BE7B-F98D-184F-8314-A68307FFD04F}" type="pres">
      <dgm:prSet presAssocID="{2E801356-B116-4303-8056-25625A1D3740}" presName="arrowAndChildren" presStyleCnt="0"/>
      <dgm:spPr/>
    </dgm:pt>
    <dgm:pt modelId="{D7AF4B19-1BA1-6448-99C1-F51A23B71F19}" type="pres">
      <dgm:prSet presAssocID="{2E801356-B116-4303-8056-25625A1D3740}" presName="parentTextArrow" presStyleLbl="node1" presStyleIdx="2" presStyleCnt="4"/>
      <dgm:spPr/>
    </dgm:pt>
    <dgm:pt modelId="{7446D723-4BD5-A941-97E4-D6F03DBA4C6D}" type="pres">
      <dgm:prSet presAssocID="{56950202-857E-421E-BCCE-CD565173CF49}" presName="sp" presStyleCnt="0"/>
      <dgm:spPr/>
    </dgm:pt>
    <dgm:pt modelId="{54C557A3-5DCA-D54B-AE27-82030516A77A}" type="pres">
      <dgm:prSet presAssocID="{90D0AA05-5BC5-40D4-9836-F332DF74B1A7}" presName="arrowAndChildren" presStyleCnt="0"/>
      <dgm:spPr/>
    </dgm:pt>
    <dgm:pt modelId="{6D1D9188-61E3-DE4D-9C46-C4C977C8C53A}" type="pres">
      <dgm:prSet presAssocID="{90D0AA05-5BC5-40D4-9836-F332DF74B1A7}" presName="parentTextArrow" presStyleLbl="node1" presStyleIdx="3" presStyleCnt="4"/>
      <dgm:spPr/>
    </dgm:pt>
  </dgm:ptLst>
  <dgm:cxnLst>
    <dgm:cxn modelId="{7152704B-9E61-FA40-9AFA-20600F1F834E}" type="presOf" srcId="{FD5C017E-B1F2-4AA8-A1A5-60F8A6069E0B}" destId="{025D5088-7A0A-8B48-853A-C3CFF4C2D73F}" srcOrd="0" destOrd="0" presId="urn:microsoft.com/office/officeart/2005/8/layout/process4"/>
    <dgm:cxn modelId="{78330A51-242A-4E36-B96E-04B398D73BBD}" srcId="{69D1F079-7B89-433E-855C-20430A5DFD7F}" destId="{90D0AA05-5BC5-40D4-9836-F332DF74B1A7}" srcOrd="0" destOrd="0" parTransId="{AE11B49F-33AB-461B-BB91-E0879F1C2975}" sibTransId="{56950202-857E-421E-BCCE-CD565173CF49}"/>
    <dgm:cxn modelId="{73F90E51-5934-4E03-A3A0-D70A8CA15A41}" srcId="{69D1F079-7B89-433E-855C-20430A5DFD7F}" destId="{D0008B9E-E480-4A9D-9C92-06FF83571FCE}" srcOrd="2" destOrd="0" parTransId="{B2491E8D-AB7A-47AF-BAE9-AECA8C63FFB6}" sibTransId="{CEDDAAEA-AE15-4F78-AA8F-BFF7BFCD182D}"/>
    <dgm:cxn modelId="{E2004966-0939-D548-BF87-0B4CA2167FEF}" type="presOf" srcId="{69D1F079-7B89-433E-855C-20430A5DFD7F}" destId="{641B648A-F91A-214F-87A7-A085077682EA}" srcOrd="0" destOrd="0" presId="urn:microsoft.com/office/officeart/2005/8/layout/process4"/>
    <dgm:cxn modelId="{5B855881-A495-D840-9B8A-B223107A42B1}" type="presOf" srcId="{90D0AA05-5BC5-40D4-9836-F332DF74B1A7}" destId="{6D1D9188-61E3-DE4D-9C46-C4C977C8C53A}" srcOrd="0" destOrd="0" presId="urn:microsoft.com/office/officeart/2005/8/layout/process4"/>
    <dgm:cxn modelId="{76E20695-C555-48EB-BD68-2DA88BC135FB}" srcId="{69D1F079-7B89-433E-855C-20430A5DFD7F}" destId="{2E801356-B116-4303-8056-25625A1D3740}" srcOrd="1" destOrd="0" parTransId="{873191E7-F93F-4321-B0DD-88E8D4408DE7}" sibTransId="{6817D06A-9022-47F9-91AB-3AE347F13619}"/>
    <dgm:cxn modelId="{F8F1A3E8-49D1-D948-8E6C-29278D55D82F}" type="presOf" srcId="{2E801356-B116-4303-8056-25625A1D3740}" destId="{D7AF4B19-1BA1-6448-99C1-F51A23B71F19}" srcOrd="0" destOrd="0" presId="urn:microsoft.com/office/officeart/2005/8/layout/process4"/>
    <dgm:cxn modelId="{6D3B4EFA-4E60-4A8B-B39E-AE9E36CF3013}" srcId="{69D1F079-7B89-433E-855C-20430A5DFD7F}" destId="{FD5C017E-B1F2-4AA8-A1A5-60F8A6069E0B}" srcOrd="3" destOrd="0" parTransId="{1CB9BB54-A9D0-4AE6-936E-D2EB03FA76FE}" sibTransId="{18ECB5D6-617C-45F3-AD31-7FF71915B18F}"/>
    <dgm:cxn modelId="{A97FD2FD-22D2-804A-A613-FB9CC1A549DA}" type="presOf" srcId="{D0008B9E-E480-4A9D-9C92-06FF83571FCE}" destId="{5FF334F8-B0EC-A443-AB56-77AC88B46A75}" srcOrd="0" destOrd="0" presId="urn:microsoft.com/office/officeart/2005/8/layout/process4"/>
    <dgm:cxn modelId="{EF38EC75-AED8-494F-9A0A-2B36E5F380FA}" type="presParOf" srcId="{641B648A-F91A-214F-87A7-A085077682EA}" destId="{3BAEC21F-73A4-DE47-9AA2-B3250A9B2A41}" srcOrd="0" destOrd="0" presId="urn:microsoft.com/office/officeart/2005/8/layout/process4"/>
    <dgm:cxn modelId="{DEB7B264-6F5E-5F41-B4CF-9B9A0A822473}" type="presParOf" srcId="{3BAEC21F-73A4-DE47-9AA2-B3250A9B2A41}" destId="{025D5088-7A0A-8B48-853A-C3CFF4C2D73F}" srcOrd="0" destOrd="0" presId="urn:microsoft.com/office/officeart/2005/8/layout/process4"/>
    <dgm:cxn modelId="{55BB6B3C-89BE-1D42-BD1E-70F603C9962C}" type="presParOf" srcId="{641B648A-F91A-214F-87A7-A085077682EA}" destId="{6B93A526-673E-274B-8A5B-F915F888215D}" srcOrd="1" destOrd="0" presId="urn:microsoft.com/office/officeart/2005/8/layout/process4"/>
    <dgm:cxn modelId="{6A9D5CB5-D194-3D43-B061-D2FAA9EA7EFA}" type="presParOf" srcId="{641B648A-F91A-214F-87A7-A085077682EA}" destId="{BDCA4A45-F7E6-F146-A314-44DE5DB74437}" srcOrd="2" destOrd="0" presId="urn:microsoft.com/office/officeart/2005/8/layout/process4"/>
    <dgm:cxn modelId="{76E9ABB4-49C7-A14A-BECF-B769D26C147E}" type="presParOf" srcId="{BDCA4A45-F7E6-F146-A314-44DE5DB74437}" destId="{5FF334F8-B0EC-A443-AB56-77AC88B46A75}" srcOrd="0" destOrd="0" presId="urn:microsoft.com/office/officeart/2005/8/layout/process4"/>
    <dgm:cxn modelId="{06369C60-9E85-DD4E-B9B6-9571CBBFE987}" type="presParOf" srcId="{641B648A-F91A-214F-87A7-A085077682EA}" destId="{CB2C5EE7-09FF-5C49-A838-B6675B3D333D}" srcOrd="3" destOrd="0" presId="urn:microsoft.com/office/officeart/2005/8/layout/process4"/>
    <dgm:cxn modelId="{C349EBF2-3224-D54F-B1A7-787289C3465D}" type="presParOf" srcId="{641B648A-F91A-214F-87A7-A085077682EA}" destId="{FB45BE7B-F98D-184F-8314-A68307FFD04F}" srcOrd="4" destOrd="0" presId="urn:microsoft.com/office/officeart/2005/8/layout/process4"/>
    <dgm:cxn modelId="{7E929264-2515-9444-82B1-467224CF7C89}" type="presParOf" srcId="{FB45BE7B-F98D-184F-8314-A68307FFD04F}" destId="{D7AF4B19-1BA1-6448-99C1-F51A23B71F19}" srcOrd="0" destOrd="0" presId="urn:microsoft.com/office/officeart/2005/8/layout/process4"/>
    <dgm:cxn modelId="{5418094A-91D6-954F-A3BE-EFEDA4047614}" type="presParOf" srcId="{641B648A-F91A-214F-87A7-A085077682EA}" destId="{7446D723-4BD5-A941-97E4-D6F03DBA4C6D}" srcOrd="5" destOrd="0" presId="urn:microsoft.com/office/officeart/2005/8/layout/process4"/>
    <dgm:cxn modelId="{BE6B8251-8137-3A48-A8DF-2C5328409325}" type="presParOf" srcId="{641B648A-F91A-214F-87A7-A085077682EA}" destId="{54C557A3-5DCA-D54B-AE27-82030516A77A}" srcOrd="6" destOrd="0" presId="urn:microsoft.com/office/officeart/2005/8/layout/process4"/>
    <dgm:cxn modelId="{EC05200E-C3B7-2A48-99CB-C5B276B76EF4}" type="presParOf" srcId="{54C557A3-5DCA-D54B-AE27-82030516A77A}" destId="{6D1D9188-61E3-DE4D-9C46-C4C977C8C53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906F0-9D05-B146-B3E0-E43ED4AFABAA}">
      <dsp:nvSpPr>
        <dsp:cNvPr id="0" name=""/>
        <dsp:cNvSpPr/>
      </dsp:nvSpPr>
      <dsp:spPr>
        <a:xfrm>
          <a:off x="2745" y="227890"/>
          <a:ext cx="2443211" cy="9772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Remove fake accounts</a:t>
          </a:r>
        </a:p>
      </dsp:txBody>
      <dsp:txXfrm>
        <a:off x="491387" y="227890"/>
        <a:ext cx="1465927" cy="977284"/>
      </dsp:txXfrm>
    </dsp:sp>
    <dsp:sp modelId="{6727E75E-66EC-E842-AE41-B3DD5B16D145}">
      <dsp:nvSpPr>
        <dsp:cNvPr id="0" name=""/>
        <dsp:cNvSpPr/>
      </dsp:nvSpPr>
      <dsp:spPr>
        <a:xfrm>
          <a:off x="2201635" y="227890"/>
          <a:ext cx="2443211" cy="9772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Select topic subsets</a:t>
          </a:r>
        </a:p>
      </dsp:txBody>
      <dsp:txXfrm>
        <a:off x="2690277" y="227890"/>
        <a:ext cx="1465927" cy="977284"/>
      </dsp:txXfrm>
    </dsp:sp>
    <dsp:sp modelId="{B28F76B5-A471-BD46-82BD-7160D01FEB36}">
      <dsp:nvSpPr>
        <dsp:cNvPr id="0" name=""/>
        <dsp:cNvSpPr/>
      </dsp:nvSpPr>
      <dsp:spPr>
        <a:xfrm>
          <a:off x="4400525" y="227890"/>
          <a:ext cx="2443211" cy="9772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Compare patterns across subsets</a:t>
          </a:r>
        </a:p>
      </dsp:txBody>
      <dsp:txXfrm>
        <a:off x="4889167" y="227890"/>
        <a:ext cx="1465927" cy="977284"/>
      </dsp:txXfrm>
    </dsp:sp>
    <dsp:sp modelId="{25A415DA-5CAF-EE44-B061-896DE479085B}">
      <dsp:nvSpPr>
        <dsp:cNvPr id="0" name=""/>
        <dsp:cNvSpPr/>
      </dsp:nvSpPr>
      <dsp:spPr>
        <a:xfrm>
          <a:off x="6599415" y="227890"/>
          <a:ext cx="2443211" cy="9772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Discover hubs of influence in the overall network</a:t>
          </a:r>
        </a:p>
      </dsp:txBody>
      <dsp:txXfrm>
        <a:off x="7088057" y="227890"/>
        <a:ext cx="1465927" cy="977284"/>
      </dsp:txXfrm>
    </dsp:sp>
    <dsp:sp modelId="{F31EA63E-5B1E-9F48-8EED-3E0C31678CA2}">
      <dsp:nvSpPr>
        <dsp:cNvPr id="0" name=""/>
        <dsp:cNvSpPr/>
      </dsp:nvSpPr>
      <dsp:spPr>
        <a:xfrm>
          <a:off x="8798305" y="227890"/>
          <a:ext cx="2443211" cy="9772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Identify hubs of original content in the network</a:t>
          </a:r>
        </a:p>
      </dsp:txBody>
      <dsp:txXfrm>
        <a:off x="9286947" y="227890"/>
        <a:ext cx="1465927" cy="977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5088-7A0A-8B48-853A-C3CFF4C2D73F}">
      <dsp:nvSpPr>
        <dsp:cNvPr id="0" name=""/>
        <dsp:cNvSpPr/>
      </dsp:nvSpPr>
      <dsp:spPr>
        <a:xfrm>
          <a:off x="0" y="3806997"/>
          <a:ext cx="5494953" cy="8328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Most importantly, we removed tweets for which the friends_count : followers_count ratio &gt; 30. </a:t>
          </a:r>
          <a:r>
            <a:rPr lang="en-US" sz="1200" kern="1200">
              <a:hlinkClick xmlns:r="http://schemas.openxmlformats.org/officeDocument/2006/relationships" r:id="rId1"/>
            </a:rPr>
            <a:t>Research on characteristics of fake accounts</a:t>
          </a:r>
          <a:r>
            <a:rPr lang="en-US" sz="1200" kern="1200"/>
            <a:t> shows bots are focused on gathering friends, while regular users had ratios closer to 1.</a:t>
          </a:r>
        </a:p>
      </dsp:txBody>
      <dsp:txXfrm>
        <a:off x="0" y="3806997"/>
        <a:ext cx="5494953" cy="832877"/>
      </dsp:txXfrm>
    </dsp:sp>
    <dsp:sp modelId="{5FF334F8-B0EC-A443-AB56-77AC88B46A75}">
      <dsp:nvSpPr>
        <dsp:cNvPr id="0" name=""/>
        <dsp:cNvSpPr/>
      </dsp:nvSpPr>
      <dsp:spPr>
        <a:xfrm rot="10800000">
          <a:off x="0" y="2538524"/>
          <a:ext cx="5494953" cy="128096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Filtering out ‘bots’ and ‘fake profiles’ provided the highest lift in reducing data size. We removed profiles that were blocked, muted or had profile pictures missing.</a:t>
          </a:r>
        </a:p>
      </dsp:txBody>
      <dsp:txXfrm rot="10800000">
        <a:off x="0" y="2538524"/>
        <a:ext cx="5494953" cy="832333"/>
      </dsp:txXfrm>
    </dsp:sp>
    <dsp:sp modelId="{D7AF4B19-1BA1-6448-99C1-F51A23B71F19}">
      <dsp:nvSpPr>
        <dsp:cNvPr id="0" name=""/>
        <dsp:cNvSpPr/>
      </dsp:nvSpPr>
      <dsp:spPr>
        <a:xfrm rot="10800000">
          <a:off x="0" y="1270051"/>
          <a:ext cx="5494953" cy="128096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We also searched for keywords like schools or remote learning within the tweet text itself to catch topics likely to be event or trend-driven. In our downstream analysis, we found topic-focused subsets of tweets more insightful and have shown some of the analyzed subsets to the right.</a:t>
          </a:r>
        </a:p>
      </dsp:txBody>
      <dsp:txXfrm rot="10800000">
        <a:off x="0" y="1270051"/>
        <a:ext cx="5494953" cy="832333"/>
      </dsp:txXfrm>
    </dsp:sp>
    <dsp:sp modelId="{6D1D9188-61E3-DE4D-9C46-C4C977C8C53A}">
      <dsp:nvSpPr>
        <dsp:cNvPr id="0" name=""/>
        <dsp:cNvSpPr/>
      </dsp:nvSpPr>
      <dsp:spPr>
        <a:xfrm rot="10800000">
          <a:off x="0" y="1577"/>
          <a:ext cx="5494953" cy="128096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We began with 100M tweets from the education domain but filtered out millions by focusing on English tweets. </a:t>
          </a:r>
        </a:p>
      </dsp:txBody>
      <dsp:txXfrm rot="10800000">
        <a:off x="0" y="1577"/>
        <a:ext cx="5494953" cy="8323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3ADFC-D19C-9244-A968-1A205C0B45AA}"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F7416-0ACD-D146-B334-779032695F2F}" type="slidenum">
              <a:rPr lang="en-US" smtClean="0"/>
              <a:t>‹#›</a:t>
            </a:fld>
            <a:endParaRPr lang="en-US"/>
          </a:p>
        </p:txBody>
      </p:sp>
    </p:spTree>
    <p:extLst>
      <p:ext uri="{BB962C8B-B14F-4D97-AF65-F5344CB8AC3E}">
        <p14:creationId xmlns:p14="http://schemas.microsoft.com/office/powerpoint/2010/main" val="4041285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steps: </a:t>
            </a:r>
          </a:p>
          <a:p>
            <a:endParaRPr lang="en-US" dirty="0"/>
          </a:p>
          <a:p>
            <a:r>
              <a:rPr lang="en-US" dirty="0"/>
              <a:t>* Clean out the fake bots</a:t>
            </a:r>
          </a:p>
          <a:p>
            <a:pPr marL="171450" indent="-171450">
              <a:buFont typeface="Arial" panose="020B0604020202020204" pitchFamily="34" charset="0"/>
              <a:buChar char="•"/>
            </a:pPr>
            <a:r>
              <a:rPr lang="en-US" dirty="0"/>
              <a:t>How did you break up the datasets. Found LDA topic modeling to be a failure with 1 gram. So with a preselected approach</a:t>
            </a:r>
          </a:p>
          <a:p>
            <a:pPr marL="171450" indent="-171450">
              <a:buFont typeface="Arial" panose="020B0604020202020204" pitchFamily="34" charset="0"/>
              <a:buChar char="•"/>
            </a:pPr>
            <a:r>
              <a:rPr lang="en-US" dirty="0"/>
              <a:t>Break into specific topic focused subsets of the data: </a:t>
            </a:r>
          </a:p>
          <a:p>
            <a:pPr marL="628650" lvl="1" indent="-171450">
              <a:buFont typeface="Arial" panose="020B0604020202020204" pitchFamily="34" charset="0"/>
              <a:buChar char="•"/>
            </a:pPr>
            <a:r>
              <a:rPr lang="en-US" dirty="0"/>
              <a:t>Observing reactions to predetermined events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Observing most followed within these subsets - Segment users by org type using XYZ rules</a:t>
            </a:r>
          </a:p>
          <a:p>
            <a:pPr marL="628650" lvl="1" indent="-171450">
              <a:buFont typeface="Arial" panose="020B0604020202020204" pitchFamily="34" charset="0"/>
              <a:buChar char="•"/>
            </a:pPr>
            <a:r>
              <a:rPr lang="en-US" dirty="0"/>
              <a:t>Observing uniqueness within these subsets of the data</a:t>
            </a:r>
          </a:p>
          <a:p>
            <a:pPr marL="171450" indent="-171450">
              <a:buFont typeface="Arial" panose="020B0604020202020204" pitchFamily="34" charset="0"/>
              <a:buChar char="•"/>
            </a:pPr>
            <a:r>
              <a:rPr lang="en-US" dirty="0"/>
              <a:t>Subsets captured 5% of the cleaned data, so we conducted graph analysis to discover where the hubs of activity are: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Calculating network degree and </a:t>
            </a:r>
            <a:r>
              <a:rPr lang="en-US" dirty="0" err="1"/>
              <a:t>pagerank</a:t>
            </a:r>
            <a:endParaRPr lang="en-US" dirty="0"/>
          </a:p>
          <a:p>
            <a:pPr marL="171450" indent="-171450">
              <a:buFont typeface="Arial" panose="020B0604020202020204" pitchFamily="34" charset="0"/>
              <a:buChar char="•"/>
            </a:pPr>
            <a:r>
              <a:rPr lang="en-US" dirty="0"/>
              <a:t>Calculating similarity to understand the sources of original content within the Netflix &gt;&gt; similarity is not the best m measure of originality for twitter.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98F7416-0ACD-D146-B334-779032695F2F}" type="slidenum">
              <a:rPr lang="en-US" smtClean="0"/>
              <a:t>3</a:t>
            </a:fld>
            <a:endParaRPr lang="en-US"/>
          </a:p>
        </p:txBody>
      </p:sp>
    </p:spTree>
    <p:extLst>
      <p:ext uri="{BB962C8B-B14F-4D97-AF65-F5344CB8AC3E}">
        <p14:creationId xmlns:p14="http://schemas.microsoft.com/office/powerpoint/2010/main" val="494948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617842</a:t>
            </a:r>
          </a:p>
        </p:txBody>
      </p:sp>
      <p:sp>
        <p:nvSpPr>
          <p:cNvPr id="4" name="Slide Number Placeholder 3"/>
          <p:cNvSpPr>
            <a:spLocks noGrp="1"/>
          </p:cNvSpPr>
          <p:nvPr>
            <p:ph type="sldNum" sz="quarter" idx="5"/>
          </p:nvPr>
        </p:nvSpPr>
        <p:spPr/>
        <p:txBody>
          <a:bodyPr/>
          <a:lstStyle/>
          <a:p>
            <a:fld id="{998F7416-0ACD-D146-B334-779032695F2F}" type="slidenum">
              <a:rPr lang="en-US" smtClean="0"/>
              <a:t>4</a:t>
            </a:fld>
            <a:endParaRPr lang="en-US"/>
          </a:p>
        </p:txBody>
      </p:sp>
    </p:spTree>
    <p:extLst>
      <p:ext uri="{BB962C8B-B14F-4D97-AF65-F5344CB8AC3E}">
        <p14:creationId xmlns:p14="http://schemas.microsoft.com/office/powerpoint/2010/main" val="17563757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CC2C9B9-B4B7-45CC-A7EB-16F8BADE9045}" type="slidenum">
              <a:rPr lang="en-US" smtClean="0"/>
              <a:t>‹#›</a:t>
            </a:fld>
            <a:endParaRPr lang="en-US"/>
          </a:p>
        </p:txBody>
      </p:sp>
    </p:spTree>
    <p:extLst>
      <p:ext uri="{BB962C8B-B14F-4D97-AF65-F5344CB8AC3E}">
        <p14:creationId xmlns:p14="http://schemas.microsoft.com/office/powerpoint/2010/main" val="196420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3988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43303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36193-EDE3-4BB5-AE5F-E6E5472AB8B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1875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7736193-EDE3-4BB5-AE5F-E6E5472AB8BE}" type="datetimeFigureOut">
              <a:rPr lang="en-US" smtClean="0"/>
              <a:t>5/22/23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CC2C9B9-B4B7-45CC-A7EB-16F8BADE9045}" type="slidenum">
              <a:rPr lang="en-US" smtClean="0"/>
              <a:t>‹#›</a:t>
            </a:fld>
            <a:endParaRPr lang="en-US"/>
          </a:p>
        </p:txBody>
      </p:sp>
    </p:spTree>
    <p:extLst>
      <p:ext uri="{BB962C8B-B14F-4D97-AF65-F5344CB8AC3E}">
        <p14:creationId xmlns:p14="http://schemas.microsoft.com/office/powerpoint/2010/main" val="290467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736193-EDE3-4BB5-AE5F-E6E5472AB8B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4362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36193-EDE3-4BB5-AE5F-E6E5472AB8BE}" type="datetimeFigureOut">
              <a:rPr lang="en-US" smtClean="0"/>
              <a:t>5/22/23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2C9B9-B4B7-45CC-A7EB-16F8BADE904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318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736193-EDE3-4BB5-AE5F-E6E5472AB8BE}" type="datetimeFigureOut">
              <a:rPr lang="en-US" smtClean="0"/>
              <a:t>5/22/23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2C9B9-B4B7-45CC-A7EB-16F8BADE9045}"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8099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36193-EDE3-4BB5-AE5F-E6E5472AB8BE}" type="datetimeFigureOut">
              <a:rPr lang="en-US" smtClean="0"/>
              <a:t>5/22/23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2937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382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5/22/23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43169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7736193-EDE3-4BB5-AE5F-E6E5472AB8BE}" type="datetimeFigureOut">
              <a:rPr lang="en-US" smtClean="0"/>
              <a:t>5/22/23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146882103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2.wdp"/><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E013-C761-C0F2-FB97-4066E7182A1B}"/>
              </a:ext>
            </a:extLst>
          </p:cNvPr>
          <p:cNvSpPr>
            <a:spLocks noGrp="1"/>
          </p:cNvSpPr>
          <p:nvPr>
            <p:ph type="title"/>
          </p:nvPr>
        </p:nvSpPr>
        <p:spPr>
          <a:xfrm>
            <a:off x="1069848" y="798394"/>
            <a:ext cx="4730451" cy="1637730"/>
          </a:xfrm>
        </p:spPr>
        <p:txBody>
          <a:bodyPr>
            <a:normAutofit/>
          </a:bodyPr>
          <a:lstStyle/>
          <a:p>
            <a:r>
              <a:rPr lang="en-US" sz="3700"/>
              <a:t>Large scale network analysis of Twitter data</a:t>
            </a:r>
          </a:p>
        </p:txBody>
      </p:sp>
      <p:sp>
        <p:nvSpPr>
          <p:cNvPr id="3" name="Subtitle 2">
            <a:extLst>
              <a:ext uri="{FF2B5EF4-FFF2-40B4-BE49-F238E27FC236}">
                <a16:creationId xmlns:a16="http://schemas.microsoft.com/office/drawing/2014/main" id="{D71A325D-1865-ED98-CFAC-B1993DF5BE2A}"/>
              </a:ext>
            </a:extLst>
          </p:cNvPr>
          <p:cNvSpPr>
            <a:spLocks noGrp="1"/>
          </p:cNvSpPr>
          <p:nvPr>
            <p:ph idx="1"/>
          </p:nvPr>
        </p:nvSpPr>
        <p:spPr>
          <a:xfrm>
            <a:off x="1069848" y="2578608"/>
            <a:ext cx="4730451" cy="3593592"/>
          </a:xfrm>
        </p:spPr>
        <p:txBody>
          <a:bodyPr>
            <a:normAutofit/>
          </a:bodyPr>
          <a:lstStyle/>
          <a:p>
            <a:pPr marL="0" indent="0">
              <a:buNone/>
            </a:pPr>
            <a:r>
              <a:rPr lang="en-US" sz="1800" dirty="0"/>
              <a:t>Big Data Platforms, </a:t>
            </a:r>
          </a:p>
          <a:p>
            <a:pPr marL="0" indent="0">
              <a:buNone/>
            </a:pPr>
            <a:r>
              <a:rPr lang="en-US" sz="1800" dirty="0"/>
              <a:t>Final Project </a:t>
            </a:r>
          </a:p>
          <a:p>
            <a:pPr marL="0" indent="0">
              <a:buNone/>
            </a:pPr>
            <a:r>
              <a:rPr lang="en-US" sz="1800" dirty="0" err="1"/>
              <a:t>Ishani</a:t>
            </a:r>
            <a:r>
              <a:rPr lang="en-US" sz="1800" dirty="0"/>
              <a:t> Tagore | imajumd0</a:t>
            </a:r>
          </a:p>
          <a:p>
            <a:pPr marL="0" indent="0">
              <a:buNone/>
            </a:pPr>
            <a:r>
              <a:rPr lang="en-US" sz="1800" dirty="0"/>
              <a:t>ID: 12328771</a:t>
            </a:r>
          </a:p>
        </p:txBody>
      </p:sp>
      <p:pic>
        <p:nvPicPr>
          <p:cNvPr id="26" name="Picture 25" descr="Abstract background of data">
            <a:extLst>
              <a:ext uri="{FF2B5EF4-FFF2-40B4-BE49-F238E27FC236}">
                <a16:creationId xmlns:a16="http://schemas.microsoft.com/office/drawing/2014/main" id="{B1C87AA7-7DFE-FB15-0E7F-5B195CC21380}"/>
              </a:ext>
            </a:extLst>
          </p:cNvPr>
          <p:cNvPicPr>
            <a:picLocks noChangeAspect="1"/>
          </p:cNvPicPr>
          <p:nvPr/>
        </p:nvPicPr>
        <p:blipFill rotWithShape="1">
          <a:blip r:embed="rId2"/>
          <a:srcRect l="20041" r="28459"/>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30" name="Freeform: Shape 29">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1069848" y="6283664"/>
            <a:ext cx="1678675" cy="365125"/>
          </a:xfrm>
        </p:spPr>
        <p:txBody>
          <a:bodyPr>
            <a:normAutofit/>
          </a:bodyPr>
          <a:lstStyle/>
          <a:p>
            <a:pPr algn="l">
              <a:spcAft>
                <a:spcPts val="600"/>
              </a:spcAft>
            </a:pPr>
            <a:fld id="{3591584A-C12C-41A4-9979-EC24B61DB337}" type="datetime1">
              <a:rPr lang="en-US" smtClean="0"/>
              <a:pPr algn="l">
                <a:spcAft>
                  <a:spcPts val="600"/>
                </a:spcAft>
              </a:pPr>
              <a:t>5/22/23</a:t>
            </a:fld>
            <a:endParaRPr lang="en-US"/>
          </a:p>
        </p:txBody>
      </p:sp>
      <p:sp>
        <p:nvSpPr>
          <p:cNvPr id="2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1311128" y="6272784"/>
            <a:ext cx="640080" cy="365125"/>
          </a:xfrm>
        </p:spPr>
        <p:txBody>
          <a:bodyPr>
            <a:normAutofit/>
          </a:bodyPr>
          <a:lstStyle/>
          <a:p>
            <a:pPr>
              <a:spcAft>
                <a:spcPts val="600"/>
              </a:spcAft>
            </a:pPr>
            <a:fld id="{1437450A-6C25-4B4D-B27D-E1E9B2CE4682}" type="slidenum">
              <a:rPr lang="en-US" smtClean="0">
                <a:effectLst>
                  <a:outerShdw blurRad="38100" dist="38100" dir="2700000" algn="tl">
                    <a:srgbClr val="000000">
                      <a:alpha val="43137"/>
                    </a:srgbClr>
                  </a:outerShdw>
                </a:effectLst>
              </a:rPr>
              <a:pPr>
                <a:spcAft>
                  <a:spcPts val="600"/>
                </a:spcAft>
              </a:pPr>
              <a:t>1</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5375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a:t>location analysis</a:t>
            </a:r>
          </a:p>
        </p:txBody>
      </p:sp>
      <p:pic>
        <p:nvPicPr>
          <p:cNvPr id="3" name="Picture 2" descr="A map of the united states&#10;&#10;Description automatically generated">
            <a:extLst>
              <a:ext uri="{FF2B5EF4-FFF2-40B4-BE49-F238E27FC236}">
                <a16:creationId xmlns:a16="http://schemas.microsoft.com/office/drawing/2014/main" id="{971CFB3E-C6D7-8CA5-8514-FE8CB27F83B8}"/>
              </a:ext>
            </a:extLst>
          </p:cNvPr>
          <p:cNvPicPr>
            <a:picLocks noChangeAspect="1"/>
          </p:cNvPicPr>
          <p:nvPr/>
        </p:nvPicPr>
        <p:blipFill rotWithShape="1">
          <a:blip r:embed="rId4"/>
          <a:srcRect l="9455"/>
          <a:stretch/>
        </p:blipFill>
        <p:spPr>
          <a:xfrm>
            <a:off x="633999" y="1457887"/>
            <a:ext cx="6882269" cy="3952486"/>
          </a:xfrm>
          <a:prstGeom prst="rect">
            <a:avLst/>
          </a:prstGeom>
        </p:spPr>
      </p:pic>
      <p:sp>
        <p:nvSpPr>
          <p:cNvPr id="5" name="Rectangle 4">
            <a:extLst>
              <a:ext uri="{FF2B5EF4-FFF2-40B4-BE49-F238E27FC236}">
                <a16:creationId xmlns:a16="http://schemas.microsoft.com/office/drawing/2014/main" id="{C6CEE3C2-AD82-7A6A-57A2-3D902638D931}"/>
              </a:ext>
            </a:extLst>
          </p:cNvPr>
          <p:cNvSpPr/>
          <p:nvPr/>
        </p:nvSpPr>
        <p:spPr>
          <a:xfrm>
            <a:off x="8156351" y="1673817"/>
            <a:ext cx="3702574" cy="4498383"/>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274320" rIns="91440" bIns="45720" rtlCol="0">
            <a:normAutofit/>
          </a:bodyPr>
          <a:lstStyle/>
          <a:p>
            <a:pPr marL="285750" indent="-182880">
              <a:lnSpc>
                <a:spcPct val="90000"/>
              </a:lnSpc>
              <a:spcAft>
                <a:spcPts val="600"/>
              </a:spcAft>
              <a:buClr>
                <a:schemeClr val="accent1">
                  <a:lumMod val="75000"/>
                </a:schemeClr>
              </a:buClr>
              <a:buSzPct val="85000"/>
              <a:buFont typeface="Wingdings" pitchFamily="2" charset="2"/>
              <a:buChar char="§"/>
            </a:pPr>
            <a:r>
              <a:rPr lang="en-US" sz="1500" dirty="0">
                <a:solidFill>
                  <a:schemeClr val="tx1"/>
                </a:solidFill>
              </a:rPr>
              <a:t>Plotting tweet locations prior to fake bot removal shows that most English-speaking tweets are from the US, but that </a:t>
            </a:r>
            <a:r>
              <a:rPr lang="en-US" sz="1500" dirty="0">
                <a:solidFill>
                  <a:srgbClr val="C00000"/>
                </a:solidFill>
              </a:rPr>
              <a:t>Saudi Arabia and the UK also contribute volume. Surprisingly, Canada and India do not.</a:t>
            </a:r>
          </a:p>
          <a:p>
            <a:pPr marL="285750" indent="-182880">
              <a:lnSpc>
                <a:spcPct val="90000"/>
              </a:lnSpc>
              <a:spcAft>
                <a:spcPts val="600"/>
              </a:spcAft>
              <a:buClr>
                <a:schemeClr val="accent1">
                  <a:lumMod val="75000"/>
                </a:schemeClr>
              </a:buClr>
              <a:buSzPct val="85000"/>
              <a:buFont typeface="Wingdings" pitchFamily="2" charset="2"/>
              <a:buChar char="§"/>
            </a:pPr>
            <a:r>
              <a:rPr lang="en-US" sz="1500" dirty="0">
                <a:solidFill>
                  <a:schemeClr val="tx1"/>
                </a:solidFill>
              </a:rPr>
              <a:t>A location analysis of tweets just after events like the Uvalde shooting is not insightful. </a:t>
            </a:r>
            <a:r>
              <a:rPr lang="en-US" sz="1500" dirty="0">
                <a:solidFill>
                  <a:srgbClr val="C00000"/>
                </a:solidFill>
              </a:rPr>
              <a:t>66% of tweets across the edtech, school safety and black history subsets are from CA, TX, FL and WA </a:t>
            </a:r>
            <a:r>
              <a:rPr lang="en-US" sz="1500" dirty="0">
                <a:solidFill>
                  <a:schemeClr val="tx1"/>
                </a:solidFill>
              </a:rPr>
              <a:t>and often do not represent the localities in which events occur.</a:t>
            </a:r>
          </a:p>
        </p:txBody>
      </p:sp>
      <p:grpSp>
        <p:nvGrpSpPr>
          <p:cNvPr id="34" name="Group 3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1573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514349" y="484633"/>
            <a:ext cx="11244263" cy="486918"/>
          </a:xfrm>
        </p:spPr>
        <p:txBody>
          <a:bodyPr>
            <a:normAutofit fontScale="90000"/>
          </a:bodyPr>
          <a:lstStyle/>
          <a:p>
            <a:r>
              <a:rPr lang="en-US" dirty="0"/>
              <a:t>Conclusions &amp; Recommendations</a:t>
            </a:r>
          </a:p>
        </p:txBody>
      </p:sp>
      <p:sp>
        <p:nvSpPr>
          <p:cNvPr id="3" name="Content Placeholder 2">
            <a:extLst>
              <a:ext uri="{FF2B5EF4-FFF2-40B4-BE49-F238E27FC236}">
                <a16:creationId xmlns:a16="http://schemas.microsoft.com/office/drawing/2014/main" id="{9A7F33E0-F54E-1CE5-A409-41BD926BEFD2}"/>
              </a:ext>
            </a:extLst>
          </p:cNvPr>
          <p:cNvSpPr>
            <a:spLocks noGrp="1"/>
          </p:cNvSpPr>
          <p:nvPr>
            <p:ph idx="1"/>
          </p:nvPr>
        </p:nvSpPr>
        <p:spPr>
          <a:xfrm>
            <a:off x="612637" y="2019299"/>
            <a:ext cx="5803661" cy="4624565"/>
          </a:xfrm>
        </p:spPr>
        <p:txBody>
          <a:bodyPr>
            <a:noAutofit/>
          </a:bodyPr>
          <a:lstStyle/>
          <a:p>
            <a:r>
              <a:rPr lang="en-US" sz="1300" dirty="0"/>
              <a:t>Overall, Twitter appears to be more a forum for opinions and discussion about events than it is a leading indicator of emerging trends or a platform for diverse perspectives on news stories: </a:t>
            </a:r>
          </a:p>
          <a:p>
            <a:pPr lvl="1"/>
            <a:r>
              <a:rPr lang="en-US" sz="1300" dirty="0">
                <a:solidFill>
                  <a:srgbClr val="C00000"/>
                </a:solidFill>
              </a:rPr>
              <a:t>Political tweets </a:t>
            </a:r>
            <a:r>
              <a:rPr lang="en-US" sz="1300" dirty="0"/>
              <a:t>related to school shootings and book bans, for example, </a:t>
            </a:r>
            <a:r>
              <a:rPr lang="en-US" sz="1300" dirty="0">
                <a:solidFill>
                  <a:srgbClr val="C00000"/>
                </a:solidFill>
              </a:rPr>
              <a:t>outnumbered online learning tweets by 3x</a:t>
            </a:r>
            <a:r>
              <a:rPr lang="en-US" sz="1300" dirty="0"/>
              <a:t>, both overall and in daily activity. </a:t>
            </a:r>
          </a:p>
          <a:p>
            <a:pPr lvl="1"/>
            <a:r>
              <a:rPr lang="en-US" sz="1300" dirty="0">
                <a:solidFill>
                  <a:srgbClr val="C00000"/>
                </a:solidFill>
              </a:rPr>
              <a:t>Job boards </a:t>
            </a:r>
            <a:r>
              <a:rPr lang="en-US" sz="1300" dirty="0"/>
              <a:t>form the top 20 most active accounts, and </a:t>
            </a:r>
            <a:r>
              <a:rPr lang="en-US" sz="1300" dirty="0">
                <a:solidFill>
                  <a:srgbClr val="C00000"/>
                </a:solidFill>
              </a:rPr>
              <a:t>celebrities and politicians </a:t>
            </a:r>
            <a:r>
              <a:rPr lang="en-US" sz="1300" dirty="0"/>
              <a:t>are the top 20 most followed, with followers exceeding 2M.  </a:t>
            </a:r>
          </a:p>
          <a:p>
            <a:r>
              <a:rPr lang="en-US" sz="1300" dirty="0"/>
              <a:t>When we zone into specific topics within education e.g., school safety, edtech, Twitter is insightful: </a:t>
            </a:r>
          </a:p>
          <a:p>
            <a:pPr lvl="1"/>
            <a:r>
              <a:rPr lang="en-US" sz="1300" dirty="0"/>
              <a:t>Tweet similarity analysis tells us that a </a:t>
            </a:r>
            <a:r>
              <a:rPr lang="en-US" sz="1300" dirty="0">
                <a:solidFill>
                  <a:srgbClr val="C00000"/>
                </a:solidFill>
              </a:rPr>
              <a:t>large majority of tweets (non-retweets) are unique</a:t>
            </a:r>
            <a:r>
              <a:rPr lang="en-US" sz="1300" dirty="0"/>
              <a:t> among educational leaders and influencers. This makes sense given most tweets are individual opinions about events. </a:t>
            </a:r>
          </a:p>
          <a:p>
            <a:pPr lvl="1"/>
            <a:r>
              <a:rPr lang="en-US" sz="1300" dirty="0"/>
              <a:t>Spikes in tweet volume </a:t>
            </a:r>
            <a:r>
              <a:rPr lang="en-US" sz="1300" dirty="0">
                <a:solidFill>
                  <a:srgbClr val="C00000"/>
                </a:solidFill>
              </a:rPr>
              <a:t>directly sync with school shootings</a:t>
            </a:r>
            <a:r>
              <a:rPr lang="en-US" sz="1300" dirty="0"/>
              <a:t>, for example, and reflect expressing grief and outrage in unique ways.</a:t>
            </a:r>
          </a:p>
          <a:p>
            <a:pPr lvl="1"/>
            <a:r>
              <a:rPr lang="en-US" sz="1300" dirty="0"/>
              <a:t>Network analysis shows that the </a:t>
            </a:r>
            <a:r>
              <a:rPr lang="en-US" sz="1300" dirty="0">
                <a:solidFill>
                  <a:srgbClr val="C00000"/>
                </a:solidFill>
              </a:rPr>
              <a:t>hubs of the network are accounts where many users contribute content </a:t>
            </a:r>
            <a:r>
              <a:rPr lang="en-US" sz="1300" dirty="0"/>
              <a:t>about local events and everyday observations  not found in the news (Libs of </a:t>
            </a:r>
            <a:r>
              <a:rPr lang="en-US" sz="1300" dirty="0" err="1"/>
              <a:t>Tiktok</a:t>
            </a:r>
            <a:r>
              <a:rPr lang="en-US" sz="1300" dirty="0"/>
              <a:t>). These in turn are </a:t>
            </a:r>
            <a:r>
              <a:rPr lang="en-US" sz="1300" dirty="0">
                <a:solidFill>
                  <a:srgbClr val="C00000"/>
                </a:solidFill>
              </a:rPr>
              <a:t>retweeted by influential Twitterers  </a:t>
            </a:r>
            <a:r>
              <a:rPr lang="en-US" sz="1300" dirty="0"/>
              <a:t>- especially if it furthers the political messages dominating conversation on Twitter.</a:t>
            </a:r>
          </a:p>
        </p:txBody>
      </p:sp>
      <p:sp>
        <p:nvSpPr>
          <p:cNvPr id="4" name="Content Placeholder 2">
            <a:extLst>
              <a:ext uri="{FF2B5EF4-FFF2-40B4-BE49-F238E27FC236}">
                <a16:creationId xmlns:a16="http://schemas.microsoft.com/office/drawing/2014/main" id="{44DAC593-164B-42F1-77F2-9A0D6947564E}"/>
              </a:ext>
            </a:extLst>
          </p:cNvPr>
          <p:cNvSpPr txBox="1">
            <a:spLocks/>
          </p:cNvSpPr>
          <p:nvPr/>
        </p:nvSpPr>
        <p:spPr>
          <a:xfrm>
            <a:off x="6679769" y="2019299"/>
            <a:ext cx="5078843" cy="462455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300" dirty="0"/>
              <a:t>Individuals curating their Twitter feeds for insights in the education space should:</a:t>
            </a:r>
          </a:p>
          <a:p>
            <a:pPr lvl="1"/>
            <a:r>
              <a:rPr lang="en-US" sz="1300" dirty="0">
                <a:solidFill>
                  <a:srgbClr val="C00000"/>
                </a:solidFill>
              </a:rPr>
              <a:t>Follow niche topics </a:t>
            </a:r>
            <a:r>
              <a:rPr lang="en-US" sz="1300" dirty="0"/>
              <a:t>of interest and influencers within these topics (who have 12.5K – 25K followers) because the “noise” that characterizes Twitter (job postings, politics) is removed in these niches.</a:t>
            </a:r>
          </a:p>
          <a:p>
            <a:pPr lvl="1"/>
            <a:r>
              <a:rPr lang="en-US" sz="1300" dirty="0"/>
              <a:t>Follow accounts that </a:t>
            </a:r>
            <a:r>
              <a:rPr lang="en-US" sz="1300" dirty="0">
                <a:solidFill>
                  <a:srgbClr val="C00000"/>
                </a:solidFill>
              </a:rPr>
              <a:t>crowdsource contributions from multiple users</a:t>
            </a:r>
            <a:r>
              <a:rPr lang="en-US" sz="1300" dirty="0"/>
              <a:t>. These can be a source of local insights and everyday observations not covered by the news.</a:t>
            </a:r>
          </a:p>
          <a:p>
            <a:r>
              <a:rPr lang="en-US" sz="1300" dirty="0"/>
              <a:t>Use Twitter for </a:t>
            </a:r>
            <a:r>
              <a:rPr lang="en-US" sz="1300" dirty="0">
                <a:solidFill>
                  <a:srgbClr val="C00000"/>
                </a:solidFill>
              </a:rPr>
              <a:t>sentiment analysis </a:t>
            </a:r>
            <a:r>
              <a:rPr lang="en-US" sz="1300" dirty="0"/>
              <a:t>as opposed to an alternative source of fact-based journalism. Spikes in message volume comprise emotional responses to news events, providing a valuable indicator of national sentiment. </a:t>
            </a:r>
          </a:p>
          <a:p>
            <a:r>
              <a:rPr lang="en-US" sz="1300" dirty="0"/>
              <a:t>In this analysis, we pre-selected topics to subset the data, but for a further analysis, we suggest </a:t>
            </a:r>
            <a:r>
              <a:rPr lang="en-US" sz="1300" dirty="0">
                <a:solidFill>
                  <a:srgbClr val="C00000"/>
                </a:solidFill>
              </a:rPr>
              <a:t>discovering topics using unsupervised learning: </a:t>
            </a:r>
          </a:p>
          <a:p>
            <a:pPr lvl="1"/>
            <a:r>
              <a:rPr lang="en-US" sz="1300" dirty="0"/>
              <a:t>Subletting the data by topic using LDA may provide more insight than just focusing on the user layer, as we have done.  </a:t>
            </a:r>
          </a:p>
          <a:p>
            <a:pPr lvl="1"/>
            <a:r>
              <a:rPr lang="en-US" sz="1300" dirty="0"/>
              <a:t>Our effort at a 1-gram LDA on user descriptions did not yield insight, so we suggest tri-gram based unsupervised clustering to discover topics. </a:t>
            </a:r>
          </a:p>
        </p:txBody>
      </p:sp>
      <p:cxnSp>
        <p:nvCxnSpPr>
          <p:cNvPr id="6" name="Straight Connector 5">
            <a:extLst>
              <a:ext uri="{FF2B5EF4-FFF2-40B4-BE49-F238E27FC236}">
                <a16:creationId xmlns:a16="http://schemas.microsoft.com/office/drawing/2014/main" id="{F990E684-B285-15E7-2AA0-8AD7A47630CA}"/>
              </a:ext>
            </a:extLst>
          </p:cNvPr>
          <p:cNvCxnSpPr>
            <a:cxnSpLocks/>
          </p:cNvCxnSpPr>
          <p:nvPr/>
        </p:nvCxnSpPr>
        <p:spPr>
          <a:xfrm>
            <a:off x="692149" y="1816100"/>
            <a:ext cx="572414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EA95-C793-554B-F5B4-D15078ED603A}"/>
              </a:ext>
            </a:extLst>
          </p:cNvPr>
          <p:cNvCxnSpPr>
            <a:cxnSpLocks/>
          </p:cNvCxnSpPr>
          <p:nvPr/>
        </p:nvCxnSpPr>
        <p:spPr>
          <a:xfrm>
            <a:off x="6679769" y="1816099"/>
            <a:ext cx="501448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54534A5-A984-6E88-E77D-524D31599035}"/>
              </a:ext>
            </a:extLst>
          </p:cNvPr>
          <p:cNvSpPr txBox="1">
            <a:spLocks/>
          </p:cNvSpPr>
          <p:nvPr/>
        </p:nvSpPr>
        <p:spPr>
          <a:xfrm>
            <a:off x="692150" y="1318004"/>
            <a:ext cx="4609056" cy="482598"/>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Twitter – A Credible Source on Trends?</a:t>
            </a:r>
          </a:p>
        </p:txBody>
      </p:sp>
      <p:sp>
        <p:nvSpPr>
          <p:cNvPr id="9" name="Content Placeholder 2">
            <a:extLst>
              <a:ext uri="{FF2B5EF4-FFF2-40B4-BE49-F238E27FC236}">
                <a16:creationId xmlns:a16="http://schemas.microsoft.com/office/drawing/2014/main" id="{F1974319-B955-E938-25A6-4A108751A2F8}"/>
              </a:ext>
            </a:extLst>
          </p:cNvPr>
          <p:cNvSpPr txBox="1">
            <a:spLocks/>
          </p:cNvSpPr>
          <p:nvPr/>
        </p:nvSpPr>
        <p:spPr>
          <a:xfrm>
            <a:off x="6679769" y="1316883"/>
            <a:ext cx="4241639" cy="48259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Recommendations &amp; Next Steps</a:t>
            </a:r>
          </a:p>
        </p:txBody>
      </p:sp>
    </p:spTree>
    <p:extLst>
      <p:ext uri="{BB962C8B-B14F-4D97-AF65-F5344CB8AC3E}">
        <p14:creationId xmlns:p14="http://schemas.microsoft.com/office/powerpoint/2010/main" val="11165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4970108" y="401468"/>
            <a:ext cx="6730277" cy="568664"/>
          </a:xfrm>
          <a:ln>
            <a:noFill/>
          </a:ln>
        </p:spPr>
        <p:txBody>
          <a:bodyPr>
            <a:normAutofit fontScale="90000"/>
          </a:bodyPr>
          <a:lstStyle/>
          <a:p>
            <a:r>
              <a:rPr lang="en-US" sz="4800" dirty="0"/>
              <a:t>Executive summary</a:t>
            </a:r>
          </a:p>
        </p:txBody>
      </p:sp>
      <p:pic>
        <p:nvPicPr>
          <p:cNvPr id="5" name="Picture 4" descr="Pen placed on top of a signature line">
            <a:extLst>
              <a:ext uri="{FF2B5EF4-FFF2-40B4-BE49-F238E27FC236}">
                <a16:creationId xmlns:a16="http://schemas.microsoft.com/office/drawing/2014/main" id="{A0A9471E-9748-B340-8BDE-1C7E3BC6C934}"/>
              </a:ext>
            </a:extLst>
          </p:cNvPr>
          <p:cNvPicPr>
            <a:picLocks noChangeAspect="1"/>
          </p:cNvPicPr>
          <p:nvPr/>
        </p:nvPicPr>
        <p:blipFill rotWithShape="1">
          <a:blip r:embed="rId4"/>
          <a:srcRect l="52333" r="2439" b="-1"/>
          <a:stretch/>
        </p:blipFill>
        <p:spPr>
          <a:xfrm>
            <a:off x="0" y="386607"/>
            <a:ext cx="4646726" cy="6857990"/>
          </a:xfrm>
          <a:prstGeom prst="rect">
            <a:avLst/>
          </a:prstGeom>
        </p:spPr>
      </p:pic>
      <p:sp>
        <p:nvSpPr>
          <p:cNvPr id="3" name="Content Placeholder 2">
            <a:extLst>
              <a:ext uri="{FF2B5EF4-FFF2-40B4-BE49-F238E27FC236}">
                <a16:creationId xmlns:a16="http://schemas.microsoft.com/office/drawing/2014/main" id="{9A7F33E0-F54E-1CE5-A409-41BD926BEFD2}"/>
              </a:ext>
            </a:extLst>
          </p:cNvPr>
          <p:cNvSpPr>
            <a:spLocks noGrp="1"/>
          </p:cNvSpPr>
          <p:nvPr>
            <p:ph idx="1"/>
          </p:nvPr>
        </p:nvSpPr>
        <p:spPr>
          <a:xfrm>
            <a:off x="4970109" y="1157468"/>
            <a:ext cx="6888816" cy="5299064"/>
          </a:xfrm>
        </p:spPr>
        <p:txBody>
          <a:bodyPr>
            <a:normAutofit lnSpcReduction="10000"/>
          </a:bodyPr>
          <a:lstStyle/>
          <a:p>
            <a:pPr marL="0" indent="0">
              <a:buNone/>
            </a:pPr>
            <a:r>
              <a:rPr lang="en-US" sz="1800" dirty="0">
                <a:solidFill>
                  <a:srgbClr val="C00000"/>
                </a:solidFill>
              </a:rPr>
              <a:t>OUR UNDERSTANDING OF THE PROBLEM</a:t>
            </a:r>
          </a:p>
          <a:p>
            <a:r>
              <a:rPr lang="en-US" sz="1800" dirty="0"/>
              <a:t>Twitter could be a valuable source of leading indicators on emerging topics. But it is susceptible to misinformation. Sensational content easily gains attention. Fake accounts inflate followers. And, moderating in real-time is a challenge.</a:t>
            </a:r>
          </a:p>
          <a:p>
            <a:pPr marL="0" indent="0">
              <a:buNone/>
            </a:pPr>
            <a:r>
              <a:rPr lang="en-US" sz="1800" dirty="0">
                <a:solidFill>
                  <a:srgbClr val="C00000"/>
                </a:solidFill>
              </a:rPr>
              <a:t>OUR APPROACH</a:t>
            </a:r>
          </a:p>
          <a:p>
            <a:r>
              <a:rPr lang="en-US" sz="1800" dirty="0"/>
              <a:t>We want to critically evaluate Twitter’s credibility as a valid source of information on education events and trends. We focus on the user layer of Twitter (not tweet topics), and use </a:t>
            </a:r>
            <a:r>
              <a:rPr lang="en-US" sz="1800" dirty="0" err="1"/>
              <a:t>PySpark</a:t>
            </a:r>
            <a:r>
              <a:rPr lang="en-US" sz="1800" dirty="0"/>
              <a:t>, </a:t>
            </a:r>
            <a:r>
              <a:rPr lang="en-US" sz="1800" dirty="0" err="1"/>
              <a:t>Graphframes</a:t>
            </a:r>
            <a:r>
              <a:rPr lang="en-US" sz="1800" dirty="0"/>
              <a:t>, </a:t>
            </a:r>
            <a:r>
              <a:rPr lang="en-US" sz="1800" dirty="0" err="1"/>
              <a:t>Geopandas</a:t>
            </a:r>
            <a:r>
              <a:rPr lang="en-US" sz="1800" dirty="0"/>
              <a:t> and Jaccard similarity to analyze credibility.</a:t>
            </a:r>
          </a:p>
          <a:p>
            <a:pPr marL="0" indent="0">
              <a:buNone/>
            </a:pPr>
            <a:r>
              <a:rPr lang="en-US" sz="1800" dirty="0">
                <a:solidFill>
                  <a:srgbClr val="C00000"/>
                </a:solidFill>
              </a:rPr>
              <a:t>SO WHAT?</a:t>
            </a:r>
          </a:p>
          <a:p>
            <a:pPr>
              <a:buFont typeface="Arial" panose="020B0604020202020204" pitchFamily="34" charset="0"/>
              <a:buChar char="•"/>
            </a:pPr>
            <a:r>
              <a:rPr lang="en-US" sz="1800" dirty="0"/>
              <a:t>Better understanding the dynamics and credibility of Twitter could help analysts, policy makers and my Mom, who is </a:t>
            </a:r>
            <a:r>
              <a:rPr lang="en-US" sz="1800" i="1" dirty="0"/>
              <a:t>constantly</a:t>
            </a:r>
            <a:r>
              <a:rPr lang="en-US" sz="1800" dirty="0"/>
              <a:t> in need of rescuing from conspiracy theories. </a:t>
            </a:r>
          </a:p>
          <a:p>
            <a:pPr>
              <a:buFont typeface="Arial" panose="020B0604020202020204" pitchFamily="34" charset="0"/>
              <a:buChar char="•"/>
            </a:pPr>
            <a:r>
              <a:rPr lang="en-US" sz="1800" dirty="0"/>
              <a:t>It can also guide efforts to identify the hubs of original content on the platform, understand the impacts of of influencers, and see how these patterns change with significant events and across clusters of Twitterers. </a:t>
            </a:r>
          </a:p>
          <a:p>
            <a:endParaRPr lang="en-US" sz="1800" dirty="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DBB79E94-D64A-DA37-79F7-81E744D6D4E6}"/>
              </a:ext>
            </a:extLst>
          </p:cNvPr>
          <p:cNvSpPr/>
          <p:nvPr/>
        </p:nvSpPr>
        <p:spPr>
          <a:xfrm>
            <a:off x="439838" y="970132"/>
            <a:ext cx="3727048" cy="493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t>Our goal was to understand: </a:t>
            </a:r>
          </a:p>
          <a:p>
            <a:pPr algn="ctr">
              <a:lnSpc>
                <a:spcPct val="150000"/>
              </a:lnSpc>
            </a:pPr>
            <a:r>
              <a:rPr lang="en-US" sz="2400" i="1" dirty="0"/>
              <a:t>“Is Twitter a credible source of information on emerging trends and topics in the field of education?”</a:t>
            </a:r>
          </a:p>
        </p:txBody>
      </p:sp>
    </p:spTree>
    <p:extLst>
      <p:ext uri="{BB962C8B-B14F-4D97-AF65-F5344CB8AC3E}">
        <p14:creationId xmlns:p14="http://schemas.microsoft.com/office/powerpoint/2010/main" val="204614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514349" y="484633"/>
            <a:ext cx="11244263" cy="486918"/>
          </a:xfrm>
        </p:spPr>
        <p:txBody>
          <a:bodyPr>
            <a:normAutofit fontScale="90000"/>
          </a:bodyPr>
          <a:lstStyle/>
          <a:p>
            <a:r>
              <a:rPr lang="en-US"/>
              <a:t>Methodology &amp; source data overview</a:t>
            </a:r>
            <a:endParaRPr lang="en-US" dirty="0"/>
          </a:p>
        </p:txBody>
      </p:sp>
      <p:sp>
        <p:nvSpPr>
          <p:cNvPr id="3" name="Content Placeholder 2">
            <a:extLst>
              <a:ext uri="{FF2B5EF4-FFF2-40B4-BE49-F238E27FC236}">
                <a16:creationId xmlns:a16="http://schemas.microsoft.com/office/drawing/2014/main" id="{9A7F33E0-F54E-1CE5-A409-41BD926BEFD2}"/>
              </a:ext>
            </a:extLst>
          </p:cNvPr>
          <p:cNvSpPr>
            <a:spLocks noGrp="1"/>
          </p:cNvSpPr>
          <p:nvPr>
            <p:ph idx="1"/>
          </p:nvPr>
        </p:nvSpPr>
        <p:spPr>
          <a:xfrm>
            <a:off x="514349" y="1328738"/>
            <a:ext cx="11244263" cy="732537"/>
          </a:xfrm>
          <a:solidFill>
            <a:schemeClr val="tx2">
              <a:lumMod val="20000"/>
              <a:lumOff val="80000"/>
            </a:schemeClr>
          </a:solidFill>
        </p:spPr>
        <p:txBody>
          <a:bodyPr/>
          <a:lstStyle/>
          <a:p>
            <a:pPr marL="0" indent="0">
              <a:buNone/>
            </a:pPr>
            <a:r>
              <a:rPr lang="en-US" sz="2000" dirty="0"/>
              <a:t>The analysis focuses on a collection of Twitter data pulled from the Twitter API, comprising ~100M tweets related to education, schools, universities, learning, and knowledge sharing.</a:t>
            </a:r>
            <a:endParaRPr lang="en-US" dirty="0"/>
          </a:p>
        </p:txBody>
      </p:sp>
      <p:graphicFrame>
        <p:nvGraphicFramePr>
          <p:cNvPr id="4" name="Diagram 3">
            <a:extLst>
              <a:ext uri="{FF2B5EF4-FFF2-40B4-BE49-F238E27FC236}">
                <a16:creationId xmlns:a16="http://schemas.microsoft.com/office/drawing/2014/main" id="{DC67276D-3FB0-5163-3075-166F767321F6}"/>
              </a:ext>
            </a:extLst>
          </p:cNvPr>
          <p:cNvGraphicFramePr/>
          <p:nvPr>
            <p:extLst>
              <p:ext uri="{D42A27DB-BD31-4B8C-83A1-F6EECF244321}">
                <p14:modId xmlns:p14="http://schemas.microsoft.com/office/powerpoint/2010/main" val="2522582798"/>
              </p:ext>
            </p:extLst>
          </p:nvPr>
        </p:nvGraphicFramePr>
        <p:xfrm>
          <a:off x="514349" y="2488005"/>
          <a:ext cx="11244262" cy="1433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D24B2AE2-373F-F13E-11A7-CCEE0521EBF4}"/>
              </a:ext>
            </a:extLst>
          </p:cNvPr>
          <p:cNvCxnSpPr/>
          <p:nvPr/>
        </p:nvCxnSpPr>
        <p:spPr>
          <a:xfrm>
            <a:off x="514349" y="2565495"/>
            <a:ext cx="1070642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051148-430A-5E13-2B5A-91CB117FCD01}"/>
              </a:ext>
            </a:extLst>
          </p:cNvPr>
          <p:cNvSpPr txBox="1"/>
          <p:nvPr/>
        </p:nvSpPr>
        <p:spPr>
          <a:xfrm>
            <a:off x="514349" y="2200759"/>
            <a:ext cx="2154264" cy="369332"/>
          </a:xfrm>
          <a:prstGeom prst="rect">
            <a:avLst/>
          </a:prstGeom>
          <a:noFill/>
        </p:spPr>
        <p:txBody>
          <a:bodyPr wrap="square" rtlCol="0">
            <a:spAutoFit/>
          </a:bodyPr>
          <a:lstStyle/>
          <a:p>
            <a:r>
              <a:rPr lang="en-US" dirty="0">
                <a:solidFill>
                  <a:srgbClr val="C00000"/>
                </a:solidFill>
              </a:rPr>
              <a:t>METHODOLOGY</a:t>
            </a:r>
          </a:p>
        </p:txBody>
      </p:sp>
      <p:sp>
        <p:nvSpPr>
          <p:cNvPr id="8" name="Rectangle 7">
            <a:extLst>
              <a:ext uri="{FF2B5EF4-FFF2-40B4-BE49-F238E27FC236}">
                <a16:creationId xmlns:a16="http://schemas.microsoft.com/office/drawing/2014/main" id="{284AD4A5-A09A-7AAE-B9C2-5260E439C45C}"/>
              </a:ext>
            </a:extLst>
          </p:cNvPr>
          <p:cNvSpPr/>
          <p:nvPr/>
        </p:nvSpPr>
        <p:spPr>
          <a:xfrm>
            <a:off x="514350" y="3774362"/>
            <a:ext cx="2154264" cy="1921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We removed empty user profiles and accounts for which the friends : followers count &gt; 30 since this is a widely-studied attribute of fake profiles. </a:t>
            </a:r>
          </a:p>
          <a:p>
            <a:endParaRPr lang="en-US" sz="1400" dirty="0">
              <a:solidFill>
                <a:schemeClr val="tx1"/>
              </a:solidFill>
            </a:endParaRPr>
          </a:p>
          <a:p>
            <a:r>
              <a:rPr lang="en-US" sz="1400" dirty="0">
                <a:solidFill>
                  <a:schemeClr val="tx1"/>
                </a:solidFill>
              </a:rPr>
              <a:t>See slide 4. </a:t>
            </a:r>
          </a:p>
        </p:txBody>
      </p:sp>
      <p:sp>
        <p:nvSpPr>
          <p:cNvPr id="9" name="Rectangle 8">
            <a:extLst>
              <a:ext uri="{FF2B5EF4-FFF2-40B4-BE49-F238E27FC236}">
                <a16:creationId xmlns:a16="http://schemas.microsoft.com/office/drawing/2014/main" id="{3024EE68-F73E-7FCA-9B47-65BEC8D0CB6D}"/>
              </a:ext>
            </a:extLst>
          </p:cNvPr>
          <p:cNvSpPr/>
          <p:nvPr/>
        </p:nvSpPr>
        <p:spPr>
          <a:xfrm>
            <a:off x="2778818" y="3836353"/>
            <a:ext cx="2264468" cy="2866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Acknowledging that the network overall might behave differently than sub-clusters, we opted to analyze edtech, school safety and black history focused subsets. We looked for relevant keywords in tweets to create these subsets.</a:t>
            </a:r>
          </a:p>
          <a:p>
            <a:endParaRPr lang="en-US" sz="1400" dirty="0">
              <a:solidFill>
                <a:schemeClr val="tx1"/>
              </a:solidFill>
            </a:endParaRPr>
          </a:p>
          <a:p>
            <a:r>
              <a:rPr lang="en-US" sz="1400" dirty="0">
                <a:solidFill>
                  <a:schemeClr val="tx1"/>
                </a:solidFill>
              </a:rPr>
              <a:t>See slide 4 for keywords.</a:t>
            </a:r>
          </a:p>
          <a:p>
            <a:endParaRPr lang="en-US" sz="1400" dirty="0">
              <a:solidFill>
                <a:schemeClr val="tx1"/>
              </a:solidFill>
            </a:endParaRPr>
          </a:p>
          <a:p>
            <a:endParaRPr lang="en-US" sz="1400" dirty="0">
              <a:solidFill>
                <a:schemeClr val="tx1"/>
              </a:solidFill>
            </a:endParaRPr>
          </a:p>
        </p:txBody>
      </p:sp>
      <p:sp>
        <p:nvSpPr>
          <p:cNvPr id="10" name="Rectangle 9">
            <a:extLst>
              <a:ext uri="{FF2B5EF4-FFF2-40B4-BE49-F238E27FC236}">
                <a16:creationId xmlns:a16="http://schemas.microsoft.com/office/drawing/2014/main" id="{B8345931-8777-B28F-DF39-D21ACB18B5C1}"/>
              </a:ext>
            </a:extLst>
          </p:cNvPr>
          <p:cNvSpPr/>
          <p:nvPr/>
        </p:nvSpPr>
        <p:spPr>
          <a:xfrm>
            <a:off x="5043286" y="3851851"/>
            <a:ext cx="2154264" cy="2851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Within each subset, we analyze volumes of tweets over time to look for spikes. We use rules to map users to account type and see how this varies within each subset. We also noted how overall patterns of activity and  followers differ between subsets and the overall data.</a:t>
            </a:r>
          </a:p>
          <a:p>
            <a:endParaRPr lang="en-US" sz="1400" dirty="0">
              <a:solidFill>
                <a:schemeClr val="tx1"/>
              </a:solidFill>
            </a:endParaRPr>
          </a:p>
          <a:p>
            <a:r>
              <a:rPr lang="en-US" sz="1400" dirty="0">
                <a:solidFill>
                  <a:schemeClr val="tx1"/>
                </a:solidFill>
              </a:rPr>
              <a:t>See slides 5 – 6 and 9.</a:t>
            </a:r>
          </a:p>
        </p:txBody>
      </p:sp>
      <p:sp>
        <p:nvSpPr>
          <p:cNvPr id="11" name="Rectangle 10">
            <a:extLst>
              <a:ext uri="{FF2B5EF4-FFF2-40B4-BE49-F238E27FC236}">
                <a16:creationId xmlns:a16="http://schemas.microsoft.com/office/drawing/2014/main" id="{FAF017C5-07CF-02D6-1B5D-39FBC8D1B5CA}"/>
              </a:ext>
            </a:extLst>
          </p:cNvPr>
          <p:cNvSpPr/>
          <p:nvPr/>
        </p:nvSpPr>
        <p:spPr>
          <a:xfrm>
            <a:off x="7307754" y="3712367"/>
            <a:ext cx="2154264" cy="2707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Our pre-selected subsets only captured 7% of the overall data, so we zoomed out to the overall data, creating graph of  ‘who retweets who. ‘ We analyzed network degree and </a:t>
            </a:r>
            <a:r>
              <a:rPr lang="en-US" sz="1400" dirty="0" err="1">
                <a:solidFill>
                  <a:schemeClr val="tx1"/>
                </a:solidFill>
              </a:rPr>
              <a:t>pagerank</a:t>
            </a:r>
            <a:r>
              <a:rPr lang="en-US" sz="1400" dirty="0">
                <a:solidFill>
                  <a:schemeClr val="tx1"/>
                </a:solidFill>
              </a:rPr>
              <a:t> to assess hubs of influence.</a:t>
            </a:r>
          </a:p>
          <a:p>
            <a:endParaRPr lang="en-US" sz="1400" dirty="0">
              <a:solidFill>
                <a:schemeClr val="tx1"/>
              </a:solidFill>
            </a:endParaRPr>
          </a:p>
          <a:p>
            <a:r>
              <a:rPr lang="en-US" sz="1400" dirty="0">
                <a:solidFill>
                  <a:schemeClr val="tx1"/>
                </a:solidFill>
              </a:rPr>
              <a:t>See slide 7.</a:t>
            </a:r>
          </a:p>
        </p:txBody>
      </p:sp>
      <p:sp>
        <p:nvSpPr>
          <p:cNvPr id="12" name="Rectangle 11">
            <a:extLst>
              <a:ext uri="{FF2B5EF4-FFF2-40B4-BE49-F238E27FC236}">
                <a16:creationId xmlns:a16="http://schemas.microsoft.com/office/drawing/2014/main" id="{985767C0-5FCA-0539-6DF6-C581661EC891}"/>
              </a:ext>
            </a:extLst>
          </p:cNvPr>
          <p:cNvSpPr/>
          <p:nvPr/>
        </p:nvSpPr>
        <p:spPr>
          <a:xfrm>
            <a:off x="9544078" y="3681373"/>
            <a:ext cx="2154264" cy="2579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Lastly, we excluded retweeted tweets, and analyzed the rest to understand which group was creating the most original content by using Jaccard distance to identify “unique tweets.”</a:t>
            </a:r>
          </a:p>
          <a:p>
            <a:endParaRPr lang="en-US" sz="1400" dirty="0">
              <a:solidFill>
                <a:schemeClr val="tx1"/>
              </a:solidFill>
            </a:endParaRPr>
          </a:p>
          <a:p>
            <a:r>
              <a:rPr lang="en-US" sz="1400" dirty="0">
                <a:solidFill>
                  <a:schemeClr val="tx1"/>
                </a:solidFill>
              </a:rPr>
              <a:t>See slide 8.</a:t>
            </a:r>
          </a:p>
        </p:txBody>
      </p:sp>
    </p:spTree>
    <p:extLst>
      <p:ext uri="{BB962C8B-B14F-4D97-AF65-F5344CB8AC3E}">
        <p14:creationId xmlns:p14="http://schemas.microsoft.com/office/powerpoint/2010/main" val="86533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514349" y="298892"/>
            <a:ext cx="11244263" cy="1258443"/>
          </a:xfrm>
        </p:spPr>
        <p:txBody>
          <a:bodyPr>
            <a:normAutofit fontScale="90000"/>
          </a:bodyPr>
          <a:lstStyle/>
          <a:p>
            <a:r>
              <a:rPr lang="en-US" dirty="0"/>
              <a:t>To handle “twitter bots”, Tweets were pruned &amp; filtered. This also improved performance</a:t>
            </a:r>
          </a:p>
        </p:txBody>
      </p:sp>
      <p:sp>
        <p:nvSpPr>
          <p:cNvPr id="4" name="Rectangle 3">
            <a:extLst>
              <a:ext uri="{FF2B5EF4-FFF2-40B4-BE49-F238E27FC236}">
                <a16:creationId xmlns:a16="http://schemas.microsoft.com/office/drawing/2014/main" id="{7899DE12-5DA2-43E6-8289-704CA7CF4A33}"/>
              </a:ext>
            </a:extLst>
          </p:cNvPr>
          <p:cNvSpPr/>
          <p:nvPr/>
        </p:nvSpPr>
        <p:spPr>
          <a:xfrm>
            <a:off x="7419372" y="1944542"/>
            <a:ext cx="3773347"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Education-focused tweets</a:t>
            </a:r>
          </a:p>
        </p:txBody>
      </p:sp>
      <p:sp>
        <p:nvSpPr>
          <p:cNvPr id="5" name="Rectangle 4">
            <a:extLst>
              <a:ext uri="{FF2B5EF4-FFF2-40B4-BE49-F238E27FC236}">
                <a16:creationId xmlns:a16="http://schemas.microsoft.com/office/drawing/2014/main" id="{F5E35E83-78B6-89CB-3D76-E0B735D51A7F}"/>
              </a:ext>
            </a:extLst>
          </p:cNvPr>
          <p:cNvSpPr/>
          <p:nvPr/>
        </p:nvSpPr>
        <p:spPr>
          <a:xfrm>
            <a:off x="7419371" y="3835075"/>
            <a:ext cx="3773347"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Tweet data with noise (e.g., nulls) and fake accounts removed  produces 617,842 tweets</a:t>
            </a:r>
          </a:p>
        </p:txBody>
      </p:sp>
      <p:sp>
        <p:nvSpPr>
          <p:cNvPr id="6" name="Rectangle 5">
            <a:extLst>
              <a:ext uri="{FF2B5EF4-FFF2-40B4-BE49-F238E27FC236}">
                <a16:creationId xmlns:a16="http://schemas.microsoft.com/office/drawing/2014/main" id="{501DAE9B-56ED-24EC-E785-F57208D0C793}"/>
              </a:ext>
            </a:extLst>
          </p:cNvPr>
          <p:cNvSpPr/>
          <p:nvPr/>
        </p:nvSpPr>
        <p:spPr>
          <a:xfrm>
            <a:off x="6093099" y="1886672"/>
            <a:ext cx="1192193"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100M</a:t>
            </a:r>
          </a:p>
        </p:txBody>
      </p:sp>
      <p:sp>
        <p:nvSpPr>
          <p:cNvPr id="7" name="Rectangle 6">
            <a:extLst>
              <a:ext uri="{FF2B5EF4-FFF2-40B4-BE49-F238E27FC236}">
                <a16:creationId xmlns:a16="http://schemas.microsoft.com/office/drawing/2014/main" id="{417DDFDC-F04F-FF88-B68B-CC3CFB67E685}"/>
              </a:ext>
            </a:extLst>
          </p:cNvPr>
          <p:cNvSpPr/>
          <p:nvPr/>
        </p:nvSpPr>
        <p:spPr>
          <a:xfrm>
            <a:off x="6129269" y="2685326"/>
            <a:ext cx="1192193"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73.4M</a:t>
            </a:r>
          </a:p>
        </p:txBody>
      </p:sp>
      <p:sp>
        <p:nvSpPr>
          <p:cNvPr id="8" name="Triangle 7">
            <a:extLst>
              <a:ext uri="{FF2B5EF4-FFF2-40B4-BE49-F238E27FC236}">
                <a16:creationId xmlns:a16="http://schemas.microsoft.com/office/drawing/2014/main" id="{7BD9E68E-6BE0-05EF-5013-D82FA606BBA8}"/>
              </a:ext>
            </a:extLst>
          </p:cNvPr>
          <p:cNvSpPr/>
          <p:nvPr/>
        </p:nvSpPr>
        <p:spPr>
          <a:xfrm rot="10800000">
            <a:off x="6260931" y="2430683"/>
            <a:ext cx="856527" cy="13889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26DA632A-94D4-E1DD-6CE3-13201ED138D0}"/>
              </a:ext>
            </a:extLst>
          </p:cNvPr>
          <p:cNvSpPr/>
          <p:nvPr/>
        </p:nvSpPr>
        <p:spPr>
          <a:xfrm rot="10800000">
            <a:off x="6260930" y="3578506"/>
            <a:ext cx="856527" cy="13889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39FD3-569F-0C27-FF53-E3A8D4BAF73A}"/>
              </a:ext>
            </a:extLst>
          </p:cNvPr>
          <p:cNvSpPr/>
          <p:nvPr/>
        </p:nvSpPr>
        <p:spPr>
          <a:xfrm>
            <a:off x="7421302" y="2585011"/>
            <a:ext cx="3773347" cy="1178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u="sng" dirty="0">
                <a:solidFill>
                  <a:schemeClr val="tx1"/>
                </a:solidFill>
              </a:rPr>
              <a:t>English-language</a:t>
            </a:r>
            <a:r>
              <a:rPr lang="en-US" sz="1400" dirty="0">
                <a:solidFill>
                  <a:schemeClr val="tx1"/>
                </a:solidFill>
              </a:rPr>
              <a:t> tweets with </a:t>
            </a:r>
            <a:r>
              <a:rPr lang="en-US" sz="1400" u="sng" dirty="0">
                <a:solidFill>
                  <a:schemeClr val="tx1"/>
                </a:solidFill>
              </a:rPr>
              <a:t>keywords:</a:t>
            </a:r>
            <a:r>
              <a:rPr lang="en-US" sz="1400" dirty="0">
                <a:solidFill>
                  <a:schemeClr val="tx1"/>
                </a:solidFill>
              </a:rPr>
              <a:t> schools, education, student, k12, </a:t>
            </a:r>
            <a:r>
              <a:rPr lang="en-US" sz="1400" dirty="0" err="1">
                <a:solidFill>
                  <a:schemeClr val="tx1"/>
                </a:solidFill>
              </a:rPr>
              <a:t>highered</a:t>
            </a:r>
            <a:r>
              <a:rPr lang="en-US" sz="1400" dirty="0">
                <a:solidFill>
                  <a:schemeClr val="tx1"/>
                </a:solidFill>
              </a:rPr>
              <a:t>, book ban, teachers union, remote teaching,  remote learning, school reopen, </a:t>
            </a:r>
          </a:p>
        </p:txBody>
      </p:sp>
      <p:sp>
        <p:nvSpPr>
          <p:cNvPr id="11" name="Rectangle 10">
            <a:extLst>
              <a:ext uri="{FF2B5EF4-FFF2-40B4-BE49-F238E27FC236}">
                <a16:creationId xmlns:a16="http://schemas.microsoft.com/office/drawing/2014/main" id="{CA518518-27EA-4684-B886-F76ED096CD8F}"/>
              </a:ext>
            </a:extLst>
          </p:cNvPr>
          <p:cNvSpPr/>
          <p:nvPr/>
        </p:nvSpPr>
        <p:spPr>
          <a:xfrm>
            <a:off x="6093099" y="3768725"/>
            <a:ext cx="1192193"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0.6M</a:t>
            </a:r>
          </a:p>
        </p:txBody>
      </p:sp>
      <p:sp>
        <p:nvSpPr>
          <p:cNvPr id="43" name="Rectangle 42">
            <a:extLst>
              <a:ext uri="{FF2B5EF4-FFF2-40B4-BE49-F238E27FC236}">
                <a16:creationId xmlns:a16="http://schemas.microsoft.com/office/drawing/2014/main" id="{5CF96630-B7F3-36BE-77CD-DAA2CD515344}"/>
              </a:ext>
            </a:extLst>
          </p:cNvPr>
          <p:cNvSpPr/>
          <p:nvPr/>
        </p:nvSpPr>
        <p:spPr>
          <a:xfrm>
            <a:off x="5878319" y="5163605"/>
            <a:ext cx="920189"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#Edtech</a:t>
            </a:r>
          </a:p>
        </p:txBody>
      </p:sp>
      <p:sp>
        <p:nvSpPr>
          <p:cNvPr id="45" name="Rectangle 44">
            <a:extLst>
              <a:ext uri="{FF2B5EF4-FFF2-40B4-BE49-F238E27FC236}">
                <a16:creationId xmlns:a16="http://schemas.microsoft.com/office/drawing/2014/main" id="{181F4269-FA0B-D03F-B0FA-59C8BC2BEB0A}"/>
              </a:ext>
            </a:extLst>
          </p:cNvPr>
          <p:cNvSpPr/>
          <p:nvPr/>
        </p:nvSpPr>
        <p:spPr>
          <a:xfrm>
            <a:off x="9309252" y="5163605"/>
            <a:ext cx="1543300"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t>
            </a:r>
            <a:r>
              <a:rPr lang="en-US" sz="1400" dirty="0" err="1">
                <a:solidFill>
                  <a:schemeClr val="tx1"/>
                </a:solidFill>
              </a:rPr>
              <a:t>SchoolSafety</a:t>
            </a:r>
            <a:endParaRPr lang="en-US" sz="1400" dirty="0">
              <a:solidFill>
                <a:schemeClr val="tx1"/>
              </a:solidFill>
            </a:endParaRPr>
          </a:p>
        </p:txBody>
      </p:sp>
      <p:sp>
        <p:nvSpPr>
          <p:cNvPr id="46" name="Rectangle 45">
            <a:extLst>
              <a:ext uri="{FF2B5EF4-FFF2-40B4-BE49-F238E27FC236}">
                <a16:creationId xmlns:a16="http://schemas.microsoft.com/office/drawing/2014/main" id="{C3FE32D9-A2AD-A045-459F-A504D2EAAC23}"/>
              </a:ext>
            </a:extLst>
          </p:cNvPr>
          <p:cNvSpPr/>
          <p:nvPr/>
        </p:nvSpPr>
        <p:spPr>
          <a:xfrm>
            <a:off x="7816164" y="5163605"/>
            <a:ext cx="1543300"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a:t>
            </a:r>
            <a:r>
              <a:rPr lang="en-US" sz="1400" dirty="0" err="1">
                <a:solidFill>
                  <a:schemeClr val="accent2"/>
                </a:solidFill>
              </a:rPr>
              <a:t>StudentLoans</a:t>
            </a:r>
            <a:endParaRPr lang="en-US" sz="1400" dirty="0">
              <a:solidFill>
                <a:schemeClr val="accent2"/>
              </a:solidFill>
            </a:endParaRPr>
          </a:p>
        </p:txBody>
      </p:sp>
      <p:sp>
        <p:nvSpPr>
          <p:cNvPr id="47" name="Rectangle 46">
            <a:extLst>
              <a:ext uri="{FF2B5EF4-FFF2-40B4-BE49-F238E27FC236}">
                <a16:creationId xmlns:a16="http://schemas.microsoft.com/office/drawing/2014/main" id="{B4D01C01-971E-D702-662A-47660723331C}"/>
              </a:ext>
            </a:extLst>
          </p:cNvPr>
          <p:cNvSpPr/>
          <p:nvPr/>
        </p:nvSpPr>
        <p:spPr>
          <a:xfrm>
            <a:off x="10634557" y="5163605"/>
            <a:ext cx="1543300"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a:t>
            </a:r>
            <a:r>
              <a:rPr lang="en-US" sz="1400" dirty="0" err="1">
                <a:solidFill>
                  <a:schemeClr val="accent2"/>
                </a:solidFill>
              </a:rPr>
              <a:t>BlackHistory</a:t>
            </a:r>
            <a:endParaRPr lang="en-US" sz="1400" dirty="0">
              <a:solidFill>
                <a:schemeClr val="accent2"/>
              </a:solidFill>
            </a:endParaRPr>
          </a:p>
        </p:txBody>
      </p:sp>
      <p:sp>
        <p:nvSpPr>
          <p:cNvPr id="48" name="Rectangle 47">
            <a:extLst>
              <a:ext uri="{FF2B5EF4-FFF2-40B4-BE49-F238E27FC236}">
                <a16:creationId xmlns:a16="http://schemas.microsoft.com/office/drawing/2014/main" id="{BFDBF62C-AC44-AE6A-9800-993984A4A703}"/>
              </a:ext>
            </a:extLst>
          </p:cNvPr>
          <p:cNvSpPr/>
          <p:nvPr/>
        </p:nvSpPr>
        <p:spPr>
          <a:xfrm>
            <a:off x="5901468" y="5557144"/>
            <a:ext cx="946232"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1901</a:t>
            </a:r>
          </a:p>
        </p:txBody>
      </p:sp>
      <p:sp>
        <p:nvSpPr>
          <p:cNvPr id="50" name="Rectangle 49">
            <a:extLst>
              <a:ext uri="{FF2B5EF4-FFF2-40B4-BE49-F238E27FC236}">
                <a16:creationId xmlns:a16="http://schemas.microsoft.com/office/drawing/2014/main" id="{1FE934FD-A8D9-E79E-15E8-827BA00107BB}"/>
              </a:ext>
            </a:extLst>
          </p:cNvPr>
          <p:cNvSpPr/>
          <p:nvPr/>
        </p:nvSpPr>
        <p:spPr>
          <a:xfrm>
            <a:off x="8132470" y="5557144"/>
            <a:ext cx="946232"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6548</a:t>
            </a:r>
          </a:p>
        </p:txBody>
      </p:sp>
      <p:sp>
        <p:nvSpPr>
          <p:cNvPr id="51" name="Rectangle 50">
            <a:extLst>
              <a:ext uri="{FF2B5EF4-FFF2-40B4-BE49-F238E27FC236}">
                <a16:creationId xmlns:a16="http://schemas.microsoft.com/office/drawing/2014/main" id="{0EAF6EFF-5C5B-3922-B816-431F11FF933F}"/>
              </a:ext>
            </a:extLst>
          </p:cNvPr>
          <p:cNvSpPr/>
          <p:nvPr/>
        </p:nvSpPr>
        <p:spPr>
          <a:xfrm>
            <a:off x="9585246" y="5557144"/>
            <a:ext cx="946232"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15159</a:t>
            </a:r>
          </a:p>
        </p:txBody>
      </p:sp>
      <p:sp>
        <p:nvSpPr>
          <p:cNvPr id="52" name="Rectangle 51">
            <a:extLst>
              <a:ext uri="{FF2B5EF4-FFF2-40B4-BE49-F238E27FC236}">
                <a16:creationId xmlns:a16="http://schemas.microsoft.com/office/drawing/2014/main" id="{2BE2CCD0-C18A-C151-50A2-87D4B541C41C}"/>
              </a:ext>
            </a:extLst>
          </p:cNvPr>
          <p:cNvSpPr/>
          <p:nvPr/>
        </p:nvSpPr>
        <p:spPr>
          <a:xfrm>
            <a:off x="10933091" y="5557144"/>
            <a:ext cx="946232"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15443</a:t>
            </a:r>
          </a:p>
        </p:txBody>
      </p:sp>
      <p:cxnSp>
        <p:nvCxnSpPr>
          <p:cNvPr id="54" name="Elbow Connector 53">
            <a:extLst>
              <a:ext uri="{FF2B5EF4-FFF2-40B4-BE49-F238E27FC236}">
                <a16:creationId xmlns:a16="http://schemas.microsoft.com/office/drawing/2014/main" id="{90623880-EF37-F6C0-E618-1575E79BA66A}"/>
              </a:ext>
            </a:extLst>
          </p:cNvPr>
          <p:cNvCxnSpPr>
            <a:cxnSpLocks/>
            <a:stCxn id="11" idx="2"/>
            <a:endCxn id="43" idx="0"/>
          </p:cNvCxnSpPr>
          <p:nvPr/>
        </p:nvCxnSpPr>
        <p:spPr>
          <a:xfrm rot="5400000">
            <a:off x="6082583" y="4556992"/>
            <a:ext cx="862444" cy="3507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987E6E53-4980-B69A-4B07-BCB6EA6792C3}"/>
              </a:ext>
            </a:extLst>
          </p:cNvPr>
          <p:cNvCxnSpPr>
            <a:cxnSpLocks/>
            <a:stCxn id="11" idx="2"/>
            <a:endCxn id="46" idx="0"/>
          </p:cNvCxnSpPr>
          <p:nvPr/>
        </p:nvCxnSpPr>
        <p:spPr>
          <a:xfrm rot="16200000" flipH="1">
            <a:off x="7207283" y="3783074"/>
            <a:ext cx="862444" cy="18986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E6D2A0F-049B-3739-EC70-CE00561F1F60}"/>
              </a:ext>
            </a:extLst>
          </p:cNvPr>
          <p:cNvCxnSpPr>
            <a:cxnSpLocks/>
            <a:stCxn id="11" idx="2"/>
            <a:endCxn id="45" idx="0"/>
          </p:cNvCxnSpPr>
          <p:nvPr/>
        </p:nvCxnSpPr>
        <p:spPr>
          <a:xfrm rot="16200000" flipH="1">
            <a:off x="7953827" y="3036530"/>
            <a:ext cx="862444" cy="33917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56F3EBED-129D-57DF-4038-DC4B8EFDF623}"/>
              </a:ext>
            </a:extLst>
          </p:cNvPr>
          <p:cNvCxnSpPr>
            <a:cxnSpLocks/>
            <a:stCxn id="11" idx="2"/>
            <a:endCxn id="47" idx="0"/>
          </p:cNvCxnSpPr>
          <p:nvPr/>
        </p:nvCxnSpPr>
        <p:spPr>
          <a:xfrm rot="16200000" flipH="1">
            <a:off x="8616479" y="2373877"/>
            <a:ext cx="862444" cy="4717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43AABBF-D1AC-1BCC-DE88-B7994710D7DB}"/>
              </a:ext>
            </a:extLst>
          </p:cNvPr>
          <p:cNvSpPr/>
          <p:nvPr/>
        </p:nvSpPr>
        <p:spPr>
          <a:xfrm>
            <a:off x="6825197" y="5166105"/>
            <a:ext cx="920189" cy="532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t>
            </a:r>
            <a:r>
              <a:rPr lang="en-US" sz="1400" dirty="0" err="1">
                <a:solidFill>
                  <a:schemeClr val="tx1"/>
                </a:solidFill>
              </a:rPr>
              <a:t>OnlineLearning</a:t>
            </a:r>
            <a:endParaRPr lang="en-US" sz="1400" dirty="0">
              <a:solidFill>
                <a:schemeClr val="tx1"/>
              </a:solidFill>
            </a:endParaRPr>
          </a:p>
        </p:txBody>
      </p:sp>
      <p:sp>
        <p:nvSpPr>
          <p:cNvPr id="68" name="Rectangle 67">
            <a:extLst>
              <a:ext uri="{FF2B5EF4-FFF2-40B4-BE49-F238E27FC236}">
                <a16:creationId xmlns:a16="http://schemas.microsoft.com/office/drawing/2014/main" id="{44618C33-6700-8B55-0102-F92FCD7FE3D6}"/>
              </a:ext>
            </a:extLst>
          </p:cNvPr>
          <p:cNvSpPr/>
          <p:nvPr/>
        </p:nvSpPr>
        <p:spPr>
          <a:xfrm>
            <a:off x="6848346" y="5559644"/>
            <a:ext cx="946232" cy="53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5972</a:t>
            </a:r>
          </a:p>
        </p:txBody>
      </p:sp>
      <p:cxnSp>
        <p:nvCxnSpPr>
          <p:cNvPr id="69" name="Elbow Connector 68">
            <a:extLst>
              <a:ext uri="{FF2B5EF4-FFF2-40B4-BE49-F238E27FC236}">
                <a16:creationId xmlns:a16="http://schemas.microsoft.com/office/drawing/2014/main" id="{502B730A-66D2-797A-408B-470BA3B90DF1}"/>
              </a:ext>
            </a:extLst>
          </p:cNvPr>
          <p:cNvCxnSpPr>
            <a:cxnSpLocks/>
            <a:stCxn id="11" idx="2"/>
            <a:endCxn id="67" idx="0"/>
          </p:cNvCxnSpPr>
          <p:nvPr/>
        </p:nvCxnSpPr>
        <p:spPr>
          <a:xfrm rot="16200000" flipH="1">
            <a:off x="6554772" y="4435585"/>
            <a:ext cx="864944" cy="5960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Content Placeholder 2">
            <a:extLst>
              <a:ext uri="{FF2B5EF4-FFF2-40B4-BE49-F238E27FC236}">
                <a16:creationId xmlns:a16="http://schemas.microsoft.com/office/drawing/2014/main" id="{0AFAB4CD-8452-59F3-A83D-FBD691CAEAB5}"/>
              </a:ext>
            </a:extLst>
          </p:cNvPr>
          <p:cNvGraphicFramePr>
            <a:graphicFrameLocks noGrp="1"/>
          </p:cNvGraphicFramePr>
          <p:nvPr>
            <p:ph idx="1"/>
            <p:extLst>
              <p:ext uri="{D42A27DB-BD31-4B8C-83A1-F6EECF244321}">
                <p14:modId xmlns:p14="http://schemas.microsoft.com/office/powerpoint/2010/main" val="3755068358"/>
              </p:ext>
            </p:extLst>
          </p:nvPr>
        </p:nvGraphicFramePr>
        <p:xfrm>
          <a:off x="364364" y="1967692"/>
          <a:ext cx="5494953" cy="4641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7000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3668F9-F531-9DE2-C556-08A02F7B9372}"/>
              </a:ext>
            </a:extLst>
          </p:cNvPr>
          <p:cNvSpPr/>
          <p:nvPr/>
        </p:nvSpPr>
        <p:spPr>
          <a:xfrm>
            <a:off x="514349" y="1093446"/>
            <a:ext cx="7530056" cy="3921077"/>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167441-1C32-BF0A-4BDE-77799C5D9C08}"/>
              </a:ext>
            </a:extLst>
          </p:cNvPr>
          <p:cNvPicPr>
            <a:picLocks noChangeAspect="1"/>
          </p:cNvPicPr>
          <p:nvPr/>
        </p:nvPicPr>
        <p:blipFill rotWithShape="1">
          <a:blip r:embed="rId2"/>
          <a:srcRect t="2944" r="1231" b="13229"/>
          <a:stretch/>
        </p:blipFill>
        <p:spPr>
          <a:xfrm>
            <a:off x="3960310" y="1726670"/>
            <a:ext cx="3992710" cy="3204485"/>
          </a:xfrm>
          <a:prstGeom prst="rect">
            <a:avLst/>
          </a:prstGeom>
        </p:spPr>
      </p:pic>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514349" y="484633"/>
            <a:ext cx="11244263" cy="486918"/>
          </a:xfrm>
        </p:spPr>
        <p:txBody>
          <a:bodyPr>
            <a:normAutofit fontScale="90000"/>
          </a:bodyPr>
          <a:lstStyle/>
          <a:p>
            <a:r>
              <a:rPr lang="en-US" dirty="0"/>
              <a:t>Author identification (1/3)</a:t>
            </a:r>
          </a:p>
        </p:txBody>
      </p:sp>
      <p:pic>
        <p:nvPicPr>
          <p:cNvPr id="4" name="Content Placeholder 5">
            <a:extLst>
              <a:ext uri="{FF2B5EF4-FFF2-40B4-BE49-F238E27FC236}">
                <a16:creationId xmlns:a16="http://schemas.microsoft.com/office/drawing/2014/main" id="{A721B05A-B55A-9C5C-D33C-C9AD02A3177E}"/>
              </a:ext>
            </a:extLst>
          </p:cNvPr>
          <p:cNvPicPr>
            <a:picLocks noChangeAspect="1"/>
          </p:cNvPicPr>
          <p:nvPr/>
        </p:nvPicPr>
        <p:blipFill rotWithShape="1">
          <a:blip r:embed="rId3"/>
          <a:srcRect t="3619" b="14723"/>
          <a:stretch/>
        </p:blipFill>
        <p:spPr>
          <a:xfrm>
            <a:off x="8611914" y="4011144"/>
            <a:ext cx="3327691" cy="2654803"/>
          </a:xfrm>
          <a:prstGeom prst="rect">
            <a:avLst/>
          </a:prstGeom>
        </p:spPr>
      </p:pic>
      <p:pic>
        <p:nvPicPr>
          <p:cNvPr id="9" name="Picture 8">
            <a:extLst>
              <a:ext uri="{FF2B5EF4-FFF2-40B4-BE49-F238E27FC236}">
                <a16:creationId xmlns:a16="http://schemas.microsoft.com/office/drawing/2014/main" id="{EBC536AA-8ECE-2FB8-5272-66D8FBAF7663}"/>
              </a:ext>
            </a:extLst>
          </p:cNvPr>
          <p:cNvPicPr>
            <a:picLocks noChangeAspect="1"/>
          </p:cNvPicPr>
          <p:nvPr/>
        </p:nvPicPr>
        <p:blipFill>
          <a:blip r:embed="rId4"/>
          <a:stretch>
            <a:fillRect/>
          </a:stretch>
        </p:blipFill>
        <p:spPr>
          <a:xfrm>
            <a:off x="653243" y="1584202"/>
            <a:ext cx="3701485" cy="3195093"/>
          </a:xfrm>
          <a:prstGeom prst="rect">
            <a:avLst/>
          </a:prstGeom>
        </p:spPr>
      </p:pic>
      <p:pic>
        <p:nvPicPr>
          <p:cNvPr id="10" name="Picture 9">
            <a:extLst>
              <a:ext uri="{FF2B5EF4-FFF2-40B4-BE49-F238E27FC236}">
                <a16:creationId xmlns:a16="http://schemas.microsoft.com/office/drawing/2014/main" id="{0E7DABC4-751E-E230-F8CA-EDC8E2370549}"/>
              </a:ext>
            </a:extLst>
          </p:cNvPr>
          <p:cNvPicPr>
            <a:picLocks noChangeAspect="1"/>
          </p:cNvPicPr>
          <p:nvPr/>
        </p:nvPicPr>
        <p:blipFill>
          <a:blip r:embed="rId5"/>
          <a:stretch>
            <a:fillRect/>
          </a:stretch>
        </p:blipFill>
        <p:spPr>
          <a:xfrm>
            <a:off x="8706410" y="971551"/>
            <a:ext cx="3103464" cy="2928621"/>
          </a:xfrm>
          <a:prstGeom prst="rect">
            <a:avLst/>
          </a:prstGeom>
        </p:spPr>
      </p:pic>
      <p:sp>
        <p:nvSpPr>
          <p:cNvPr id="12" name="Rectangle 11">
            <a:extLst>
              <a:ext uri="{FF2B5EF4-FFF2-40B4-BE49-F238E27FC236}">
                <a16:creationId xmlns:a16="http://schemas.microsoft.com/office/drawing/2014/main" id="{12CB3C5C-2BF0-0295-B01F-87EE36A444EC}"/>
              </a:ext>
            </a:extLst>
          </p:cNvPr>
          <p:cNvSpPr/>
          <p:nvPr/>
        </p:nvSpPr>
        <p:spPr>
          <a:xfrm>
            <a:off x="148982" y="5082930"/>
            <a:ext cx="8346836" cy="1712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350" dirty="0">
                <a:solidFill>
                  <a:schemeClr val="tx1"/>
                </a:solidFill>
              </a:rPr>
              <a:t>Looking at tweet and follower volumes overall paints a different picture than a topic-focused subset of tweets. Twitter activity in education </a:t>
            </a:r>
            <a:r>
              <a:rPr lang="en-US" sz="1350" dirty="0">
                <a:solidFill>
                  <a:srgbClr val="FF0000"/>
                </a:solidFill>
              </a:rPr>
              <a:t>overall is dominated by job boards</a:t>
            </a:r>
            <a:r>
              <a:rPr lang="en-US" sz="1350" dirty="0">
                <a:solidFill>
                  <a:schemeClr val="tx1"/>
                </a:solidFill>
              </a:rPr>
              <a:t>, while the subset of edtech and online learning tweets are dominated by </a:t>
            </a:r>
            <a:r>
              <a:rPr lang="en-US" sz="1350" dirty="0">
                <a:solidFill>
                  <a:srgbClr val="FF0000"/>
                </a:solidFill>
              </a:rPr>
              <a:t>edtech influencers </a:t>
            </a:r>
            <a:r>
              <a:rPr lang="en-US" sz="1350" dirty="0">
                <a:solidFill>
                  <a:schemeClr val="tx1"/>
                </a:solidFill>
              </a:rPr>
              <a:t>trying to improve reach.</a:t>
            </a:r>
          </a:p>
          <a:p>
            <a:endParaRPr lang="en-US" sz="1350" dirty="0">
              <a:solidFill>
                <a:schemeClr val="tx1"/>
              </a:solidFill>
            </a:endParaRPr>
          </a:p>
          <a:p>
            <a:pPr marL="285750" indent="-285750">
              <a:buFont typeface="Arial" panose="020B0604020202020204" pitchFamily="34" charset="0"/>
              <a:buChar char="•"/>
            </a:pPr>
            <a:r>
              <a:rPr lang="en-US" sz="1350" dirty="0">
                <a:solidFill>
                  <a:schemeClr val="tx1"/>
                </a:solidFill>
              </a:rPr>
              <a:t>Similarly, </a:t>
            </a:r>
            <a:r>
              <a:rPr lang="en-US" sz="1350" dirty="0">
                <a:solidFill>
                  <a:srgbClr val="FF0000"/>
                </a:solidFill>
              </a:rPr>
              <a:t>Ryan Seacrest and Michael Bublé </a:t>
            </a:r>
            <a:r>
              <a:rPr lang="en-US" sz="1350" dirty="0">
                <a:solidFill>
                  <a:schemeClr val="tx1"/>
                </a:solidFill>
              </a:rPr>
              <a:t>are among the top followed overall, because they are heavily followed even outside the education domain but have education foundations. For the edtech subset, </a:t>
            </a:r>
            <a:r>
              <a:rPr lang="en-US" sz="1350" dirty="0">
                <a:solidFill>
                  <a:srgbClr val="FF0000"/>
                </a:solidFill>
              </a:rPr>
              <a:t>more niche edtech news and non-profits </a:t>
            </a:r>
            <a:r>
              <a:rPr lang="en-US" sz="1350" dirty="0">
                <a:solidFill>
                  <a:schemeClr val="tx1"/>
                </a:solidFill>
              </a:rPr>
              <a:t>representing teachers’ interests are followed.  </a:t>
            </a:r>
          </a:p>
        </p:txBody>
      </p:sp>
      <p:sp>
        <p:nvSpPr>
          <p:cNvPr id="13" name="Rectangle 12">
            <a:extLst>
              <a:ext uri="{FF2B5EF4-FFF2-40B4-BE49-F238E27FC236}">
                <a16:creationId xmlns:a16="http://schemas.microsoft.com/office/drawing/2014/main" id="{9A99F8D9-0FBF-93DB-E472-490218B561D9}"/>
              </a:ext>
            </a:extLst>
          </p:cNvPr>
          <p:cNvSpPr/>
          <p:nvPr/>
        </p:nvSpPr>
        <p:spPr>
          <a:xfrm>
            <a:off x="8703298" y="484633"/>
            <a:ext cx="3194207" cy="6192889"/>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DB0065-C7D4-15EE-7F9E-865F57E0B0BF}"/>
              </a:ext>
            </a:extLst>
          </p:cNvPr>
          <p:cNvSpPr/>
          <p:nvPr/>
        </p:nvSpPr>
        <p:spPr>
          <a:xfrm>
            <a:off x="8924080" y="574115"/>
            <a:ext cx="2885793" cy="51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Followed</a:t>
            </a:r>
          </a:p>
          <a:p>
            <a:pPr algn="ctr"/>
            <a:r>
              <a:rPr lang="en-US" sz="1400" dirty="0">
                <a:solidFill>
                  <a:schemeClr val="tx1"/>
                </a:solidFill>
              </a:rPr>
              <a:t>(in education overall - ’10M s)</a:t>
            </a:r>
          </a:p>
        </p:txBody>
      </p:sp>
      <p:sp>
        <p:nvSpPr>
          <p:cNvPr id="18" name="Rectangle 17">
            <a:extLst>
              <a:ext uri="{FF2B5EF4-FFF2-40B4-BE49-F238E27FC236}">
                <a16:creationId xmlns:a16="http://schemas.microsoft.com/office/drawing/2014/main" id="{D4BAD145-CF19-D760-DF1E-33B367ECFEC0}"/>
              </a:ext>
            </a:extLst>
          </p:cNvPr>
          <p:cNvSpPr/>
          <p:nvPr/>
        </p:nvSpPr>
        <p:spPr>
          <a:xfrm>
            <a:off x="9016677" y="3797208"/>
            <a:ext cx="2885793" cy="202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 edtech &amp; online learning)</a:t>
            </a:r>
          </a:p>
        </p:txBody>
      </p:sp>
      <p:sp>
        <p:nvSpPr>
          <p:cNvPr id="19" name="Rectangle 18">
            <a:extLst>
              <a:ext uri="{FF2B5EF4-FFF2-40B4-BE49-F238E27FC236}">
                <a16:creationId xmlns:a16="http://schemas.microsoft.com/office/drawing/2014/main" id="{EB351856-F68B-13BC-09F8-CFC91E749571}"/>
              </a:ext>
            </a:extLst>
          </p:cNvPr>
          <p:cNvSpPr/>
          <p:nvPr/>
        </p:nvSpPr>
        <p:spPr>
          <a:xfrm>
            <a:off x="1029432" y="1123210"/>
            <a:ext cx="6540412" cy="348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Active (by tweet volume, excluding retweets)</a:t>
            </a:r>
            <a:endParaRPr lang="en-US" sz="1400" dirty="0">
              <a:solidFill>
                <a:schemeClr val="tx1"/>
              </a:solidFill>
            </a:endParaRPr>
          </a:p>
        </p:txBody>
      </p:sp>
      <p:sp>
        <p:nvSpPr>
          <p:cNvPr id="20" name="Rectangle 19">
            <a:extLst>
              <a:ext uri="{FF2B5EF4-FFF2-40B4-BE49-F238E27FC236}">
                <a16:creationId xmlns:a16="http://schemas.microsoft.com/office/drawing/2014/main" id="{1C47D888-7638-5F57-0D92-3F72AAA63CA5}"/>
              </a:ext>
            </a:extLst>
          </p:cNvPr>
          <p:cNvSpPr/>
          <p:nvPr/>
        </p:nvSpPr>
        <p:spPr>
          <a:xfrm>
            <a:off x="1024466" y="1432342"/>
            <a:ext cx="3330262" cy="279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 education overall)</a:t>
            </a:r>
          </a:p>
        </p:txBody>
      </p:sp>
      <p:sp>
        <p:nvSpPr>
          <p:cNvPr id="21" name="Rectangle 20">
            <a:extLst>
              <a:ext uri="{FF2B5EF4-FFF2-40B4-BE49-F238E27FC236}">
                <a16:creationId xmlns:a16="http://schemas.microsoft.com/office/drawing/2014/main" id="{3718580C-1F84-4E0C-FD83-3C915B415DF3}"/>
              </a:ext>
            </a:extLst>
          </p:cNvPr>
          <p:cNvSpPr/>
          <p:nvPr/>
        </p:nvSpPr>
        <p:spPr>
          <a:xfrm>
            <a:off x="4469262" y="1437130"/>
            <a:ext cx="3330262" cy="279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 edtech &amp; online learning)</a:t>
            </a:r>
          </a:p>
        </p:txBody>
      </p:sp>
    </p:spTree>
    <p:extLst>
      <p:ext uri="{BB962C8B-B14F-4D97-AF65-F5344CB8AC3E}">
        <p14:creationId xmlns:p14="http://schemas.microsoft.com/office/powerpoint/2010/main" val="414427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7BF936A-7CB7-4C57-98A3-96928DD27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5C791B-FFA1-4943-B5E4-F5F145D8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8671DBD-7165-4BE6-80A0-045723A9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622AD38-5C0D-490C-A06A-D1F07E29C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9" name="Oval 48">
              <a:extLst>
                <a:ext uri="{FF2B5EF4-FFF2-40B4-BE49-F238E27FC236}">
                  <a16:creationId xmlns:a16="http://schemas.microsoft.com/office/drawing/2014/main" id="{ED57AEAB-0276-4D94-93D9-3A090A1FD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0" name="Oval 49">
              <a:extLst>
                <a:ext uri="{FF2B5EF4-FFF2-40B4-BE49-F238E27FC236}">
                  <a16:creationId xmlns:a16="http://schemas.microsoft.com/office/drawing/2014/main" id="{CCF33569-0434-460F-AFA4-D829E476A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2" name="Rectangle 51">
            <a:extLst>
              <a:ext uri="{FF2B5EF4-FFF2-40B4-BE49-F238E27FC236}">
                <a16:creationId xmlns:a16="http://schemas.microsoft.com/office/drawing/2014/main" id="{0F3D6B8B-8AE3-498B-8903-13DA88E2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BACB86B7-E5FB-4B82-95B2-6E660D007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1608" cy="68580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49AF07-1C05-4EC0-9FAA-802ECDA4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26" y="3513910"/>
            <a:ext cx="3069144" cy="270848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8DFC9D6-29EA-4206-8E53-3C97A3D4C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6237" y="3513910"/>
            <a:ext cx="3069144" cy="270848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766E3EA-38FB-4BE5-B2C0-FF50F9A58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9" y="5756954"/>
            <a:ext cx="402336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4C7CE229-325E-456E-85BB-1BB5656F4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91530" y="5330876"/>
            <a:ext cx="934752" cy="934750"/>
            <a:chOff x="9685338" y="4460675"/>
            <a:chExt cx="1080904" cy="1080902"/>
          </a:xfrm>
        </p:grpSpPr>
        <p:sp>
          <p:nvSpPr>
            <p:cNvPr id="63" name="Oval 62">
              <a:extLst>
                <a:ext uri="{FF2B5EF4-FFF2-40B4-BE49-F238E27FC236}">
                  <a16:creationId xmlns:a16="http://schemas.microsoft.com/office/drawing/2014/main" id="{98769D40-B9B9-4A90-B4E4-29C4A650F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4" name="Oval 63">
              <a:extLst>
                <a:ext uri="{FF2B5EF4-FFF2-40B4-BE49-F238E27FC236}">
                  <a16:creationId xmlns:a16="http://schemas.microsoft.com/office/drawing/2014/main" id="{5824307E-F640-4301-BB34-218C32BA3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6" name="Rectangle 65">
            <a:extLst>
              <a:ext uri="{FF2B5EF4-FFF2-40B4-BE49-F238E27FC236}">
                <a16:creationId xmlns:a16="http://schemas.microsoft.com/office/drawing/2014/main" id="{EF2AD52E-05EC-4728-BFE2-7DAC56E41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26" y="640078"/>
            <a:ext cx="3069144" cy="270848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C093565-5FFF-4986-B2DA-15E048750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6237" y="640078"/>
            <a:ext cx="3069144" cy="270848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808F307-2074-4D98-BEFA-B874BD277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65539" y="653241"/>
            <a:ext cx="402336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DC00433-C250-F4DA-3EFD-3930FE0A4E55}"/>
              </a:ext>
            </a:extLst>
          </p:cNvPr>
          <p:cNvPicPr>
            <a:picLocks noChangeAspect="1"/>
          </p:cNvPicPr>
          <p:nvPr/>
        </p:nvPicPr>
        <p:blipFill rotWithShape="1">
          <a:blip r:embed="rId6"/>
          <a:srcRect t="1737" b="1425"/>
          <a:stretch/>
        </p:blipFill>
        <p:spPr>
          <a:xfrm>
            <a:off x="610280" y="1064869"/>
            <a:ext cx="3051016" cy="2046019"/>
          </a:xfrm>
          <a:prstGeom prst="rect">
            <a:avLst/>
          </a:prstGeom>
        </p:spPr>
      </p:pic>
      <p:pic>
        <p:nvPicPr>
          <p:cNvPr id="37" name="Picture 36" descr="A graph of a number of tweets and retweets&#10;&#10;Description automatically generated with low confidence">
            <a:extLst>
              <a:ext uri="{FF2B5EF4-FFF2-40B4-BE49-F238E27FC236}">
                <a16:creationId xmlns:a16="http://schemas.microsoft.com/office/drawing/2014/main" id="{0F45F8FA-CFD1-4C1D-0E74-7E0DB0C9FACD}"/>
              </a:ext>
            </a:extLst>
          </p:cNvPr>
          <p:cNvPicPr>
            <a:picLocks noChangeAspect="1"/>
          </p:cNvPicPr>
          <p:nvPr/>
        </p:nvPicPr>
        <p:blipFill>
          <a:blip r:embed="rId7"/>
          <a:stretch>
            <a:fillRect/>
          </a:stretch>
        </p:blipFill>
        <p:spPr>
          <a:xfrm>
            <a:off x="3840292" y="1036493"/>
            <a:ext cx="3051015" cy="2097572"/>
          </a:xfrm>
          <a:prstGeom prst="rect">
            <a:avLst/>
          </a:prstGeom>
        </p:spPr>
      </p:pic>
      <p:pic>
        <p:nvPicPr>
          <p:cNvPr id="8" name="Picture 7">
            <a:extLst>
              <a:ext uri="{FF2B5EF4-FFF2-40B4-BE49-F238E27FC236}">
                <a16:creationId xmlns:a16="http://schemas.microsoft.com/office/drawing/2014/main" id="{D2489ED9-9556-480A-AC99-9BB753CFAC52}"/>
              </a:ext>
            </a:extLst>
          </p:cNvPr>
          <p:cNvPicPr>
            <a:picLocks noChangeAspect="1"/>
          </p:cNvPicPr>
          <p:nvPr/>
        </p:nvPicPr>
        <p:blipFill>
          <a:blip r:embed="rId8"/>
          <a:stretch>
            <a:fillRect/>
          </a:stretch>
        </p:blipFill>
        <p:spPr>
          <a:xfrm>
            <a:off x="610280" y="3943913"/>
            <a:ext cx="3051016" cy="2036552"/>
          </a:xfrm>
          <a:prstGeom prst="rect">
            <a:avLst/>
          </a:prstGeom>
        </p:spPr>
      </p:pic>
      <p:pic>
        <p:nvPicPr>
          <p:cNvPr id="6" name="Picture 5">
            <a:extLst>
              <a:ext uri="{FF2B5EF4-FFF2-40B4-BE49-F238E27FC236}">
                <a16:creationId xmlns:a16="http://schemas.microsoft.com/office/drawing/2014/main" id="{73941CE8-073B-1EAA-B522-D89ACAF85D0E}"/>
              </a:ext>
            </a:extLst>
          </p:cNvPr>
          <p:cNvPicPr>
            <a:picLocks noChangeAspect="1"/>
          </p:cNvPicPr>
          <p:nvPr/>
        </p:nvPicPr>
        <p:blipFill rotWithShape="1">
          <a:blip r:embed="rId9"/>
          <a:srcRect t="2057"/>
          <a:stretch/>
        </p:blipFill>
        <p:spPr>
          <a:xfrm>
            <a:off x="3840291" y="3995756"/>
            <a:ext cx="3051016" cy="1942367"/>
          </a:xfrm>
          <a:prstGeom prst="rect">
            <a:avLst/>
          </a:prstGeom>
        </p:spPr>
      </p:pic>
      <p:sp>
        <p:nvSpPr>
          <p:cNvPr id="41" name="TextBox 40">
            <a:extLst>
              <a:ext uri="{FF2B5EF4-FFF2-40B4-BE49-F238E27FC236}">
                <a16:creationId xmlns:a16="http://schemas.microsoft.com/office/drawing/2014/main" id="{64AADEF8-B010-6530-8EEA-51C951D48B6B}"/>
              </a:ext>
            </a:extLst>
          </p:cNvPr>
          <p:cNvSpPr txBox="1"/>
          <p:nvPr/>
        </p:nvSpPr>
        <p:spPr>
          <a:xfrm>
            <a:off x="680369" y="687269"/>
            <a:ext cx="2859869" cy="369332"/>
          </a:xfrm>
          <a:prstGeom prst="rect">
            <a:avLst/>
          </a:prstGeom>
          <a:noFill/>
        </p:spPr>
        <p:txBody>
          <a:bodyPr wrap="square" rtlCol="0">
            <a:spAutoFit/>
          </a:bodyPr>
          <a:lstStyle/>
          <a:p>
            <a:r>
              <a:rPr lang="en-US" dirty="0"/>
              <a:t>Topic: Overall</a:t>
            </a:r>
          </a:p>
        </p:txBody>
      </p:sp>
      <p:sp>
        <p:nvSpPr>
          <p:cNvPr id="43" name="TextBox 42">
            <a:extLst>
              <a:ext uri="{FF2B5EF4-FFF2-40B4-BE49-F238E27FC236}">
                <a16:creationId xmlns:a16="http://schemas.microsoft.com/office/drawing/2014/main" id="{5F1FCC7E-486B-6271-EB9E-FB71883D1DD7}"/>
              </a:ext>
            </a:extLst>
          </p:cNvPr>
          <p:cNvSpPr txBox="1"/>
          <p:nvPr/>
        </p:nvSpPr>
        <p:spPr>
          <a:xfrm>
            <a:off x="3874169" y="666956"/>
            <a:ext cx="2859869" cy="369332"/>
          </a:xfrm>
          <a:prstGeom prst="rect">
            <a:avLst/>
          </a:prstGeom>
          <a:noFill/>
        </p:spPr>
        <p:txBody>
          <a:bodyPr wrap="square" rtlCol="0">
            <a:spAutoFit/>
          </a:bodyPr>
          <a:lstStyle/>
          <a:p>
            <a:r>
              <a:rPr lang="en-US" dirty="0"/>
              <a:t>Topic: Black History</a:t>
            </a:r>
          </a:p>
        </p:txBody>
      </p:sp>
      <p:sp>
        <p:nvSpPr>
          <p:cNvPr id="45" name="TextBox 44">
            <a:extLst>
              <a:ext uri="{FF2B5EF4-FFF2-40B4-BE49-F238E27FC236}">
                <a16:creationId xmlns:a16="http://schemas.microsoft.com/office/drawing/2014/main" id="{034345A6-93A9-3D9A-1F39-9134DC335EAE}"/>
              </a:ext>
            </a:extLst>
          </p:cNvPr>
          <p:cNvSpPr txBox="1"/>
          <p:nvPr/>
        </p:nvSpPr>
        <p:spPr>
          <a:xfrm>
            <a:off x="714689" y="3573441"/>
            <a:ext cx="2859869" cy="369332"/>
          </a:xfrm>
          <a:prstGeom prst="rect">
            <a:avLst/>
          </a:prstGeom>
          <a:noFill/>
        </p:spPr>
        <p:txBody>
          <a:bodyPr wrap="square" rtlCol="0">
            <a:spAutoFit/>
          </a:bodyPr>
          <a:lstStyle/>
          <a:p>
            <a:r>
              <a:rPr lang="en-US" dirty="0"/>
              <a:t>Topic: School Safety</a:t>
            </a:r>
          </a:p>
        </p:txBody>
      </p:sp>
      <p:sp>
        <p:nvSpPr>
          <p:cNvPr id="47" name="TextBox 46">
            <a:extLst>
              <a:ext uri="{FF2B5EF4-FFF2-40B4-BE49-F238E27FC236}">
                <a16:creationId xmlns:a16="http://schemas.microsoft.com/office/drawing/2014/main" id="{892A223B-CF9D-E969-6115-739B6FBFECC3}"/>
              </a:ext>
            </a:extLst>
          </p:cNvPr>
          <p:cNvSpPr txBox="1"/>
          <p:nvPr/>
        </p:nvSpPr>
        <p:spPr>
          <a:xfrm>
            <a:off x="3935864" y="3565281"/>
            <a:ext cx="2859869" cy="369332"/>
          </a:xfrm>
          <a:prstGeom prst="rect">
            <a:avLst/>
          </a:prstGeom>
          <a:noFill/>
        </p:spPr>
        <p:txBody>
          <a:bodyPr wrap="square" rtlCol="0">
            <a:spAutoFit/>
          </a:bodyPr>
          <a:lstStyle/>
          <a:p>
            <a:r>
              <a:rPr lang="en-US" dirty="0"/>
              <a:t>Topic: Online Learning</a:t>
            </a:r>
          </a:p>
        </p:txBody>
      </p:sp>
      <p:sp>
        <p:nvSpPr>
          <p:cNvPr id="51" name="Title 1">
            <a:extLst>
              <a:ext uri="{FF2B5EF4-FFF2-40B4-BE49-F238E27FC236}">
                <a16:creationId xmlns:a16="http://schemas.microsoft.com/office/drawing/2014/main" id="{B11E8F3D-2EC4-5750-FE7D-4ACD225B85A0}"/>
              </a:ext>
            </a:extLst>
          </p:cNvPr>
          <p:cNvSpPr txBox="1">
            <a:spLocks/>
          </p:cNvSpPr>
          <p:nvPr/>
        </p:nvSpPr>
        <p:spPr>
          <a:xfrm>
            <a:off x="7570783" y="791074"/>
            <a:ext cx="4682312" cy="76797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80000"/>
              </a:lnSpc>
            </a:pPr>
            <a:r>
              <a:rPr lang="en-US" sz="5100" dirty="0">
                <a:blipFill dpi="0" rotWithShape="1">
                  <a:blip r:embed="rId4"/>
                  <a:srcRect/>
                  <a:tile tx="6350" ty="-127000" sx="65000" sy="64000" flip="none" algn="tl"/>
                </a:blipFill>
              </a:rPr>
              <a:t>Author identification (2/3)</a:t>
            </a:r>
          </a:p>
        </p:txBody>
      </p:sp>
      <p:sp>
        <p:nvSpPr>
          <p:cNvPr id="57" name="Rectangle 56">
            <a:extLst>
              <a:ext uri="{FF2B5EF4-FFF2-40B4-BE49-F238E27FC236}">
                <a16:creationId xmlns:a16="http://schemas.microsoft.com/office/drawing/2014/main" id="{4BC0F8BD-3A5F-EA15-FC89-155A7E93B36F}"/>
              </a:ext>
            </a:extLst>
          </p:cNvPr>
          <p:cNvSpPr/>
          <p:nvPr/>
        </p:nvSpPr>
        <p:spPr>
          <a:xfrm>
            <a:off x="7592657" y="1521104"/>
            <a:ext cx="4205644" cy="2474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350" dirty="0">
                <a:solidFill>
                  <a:schemeClr val="tx1"/>
                </a:solidFill>
              </a:rPr>
              <a:t>Who is being most vocal on Twitter appears to differ from the overall pattern if the topic is politically driven. In the Black History and School Safety subsets of tweets, </a:t>
            </a:r>
            <a:r>
              <a:rPr lang="en-US" sz="1350" dirty="0">
                <a:solidFill>
                  <a:srgbClr val="FF0000"/>
                </a:solidFill>
              </a:rPr>
              <a:t>politicians tweeted more and job board noticeably less.</a:t>
            </a:r>
          </a:p>
          <a:p>
            <a:pPr marL="285750" indent="-285750">
              <a:buFont typeface="Arial" panose="020B0604020202020204" pitchFamily="34" charset="0"/>
              <a:buChar char="•"/>
            </a:pPr>
            <a:endParaRPr lang="en-US" sz="1350" dirty="0">
              <a:solidFill>
                <a:schemeClr val="tx1"/>
              </a:solidFill>
            </a:endParaRPr>
          </a:p>
          <a:p>
            <a:pPr marL="285750" indent="-285750">
              <a:buFont typeface="Arial" panose="020B0604020202020204" pitchFamily="34" charset="0"/>
              <a:buChar char="•"/>
            </a:pPr>
            <a:r>
              <a:rPr lang="en-US" sz="1350" dirty="0">
                <a:solidFill>
                  <a:schemeClr val="tx1"/>
                </a:solidFill>
              </a:rPr>
              <a:t>Surprisingly, </a:t>
            </a:r>
            <a:r>
              <a:rPr lang="en-US" sz="1350" dirty="0">
                <a:solidFill>
                  <a:srgbClr val="FF0000"/>
                </a:solidFill>
              </a:rPr>
              <a:t>Leaders In Education </a:t>
            </a:r>
            <a:r>
              <a:rPr lang="en-US" sz="1350" dirty="0">
                <a:solidFill>
                  <a:schemeClr val="tx1"/>
                </a:solidFill>
              </a:rPr>
              <a:t>(those with professional titles like superintendent or provost) were the most vocal across all analyzed subsets of tweets, while </a:t>
            </a:r>
            <a:r>
              <a:rPr lang="en-US" sz="1350" dirty="0">
                <a:solidFill>
                  <a:srgbClr val="FF0000"/>
                </a:solidFill>
              </a:rPr>
              <a:t>edtech influencers</a:t>
            </a:r>
            <a:r>
              <a:rPr lang="en-US" sz="1350" dirty="0">
                <a:solidFill>
                  <a:schemeClr val="tx1"/>
                </a:solidFill>
              </a:rPr>
              <a:t> (coaches, consultants, speakers, authors etc.) were a minority.</a:t>
            </a:r>
          </a:p>
        </p:txBody>
      </p:sp>
    </p:spTree>
    <p:extLst>
      <p:ext uri="{BB962C8B-B14F-4D97-AF65-F5344CB8AC3E}">
        <p14:creationId xmlns:p14="http://schemas.microsoft.com/office/powerpoint/2010/main" val="126168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8C3BBD-4432-6A80-6A4D-1876245624B7}"/>
              </a:ext>
            </a:extLst>
          </p:cNvPr>
          <p:cNvPicPr>
            <a:picLocks noGrp="1" noChangeAspect="1"/>
          </p:cNvPicPr>
          <p:nvPr>
            <p:ph idx="1"/>
          </p:nvPr>
        </p:nvPicPr>
        <p:blipFill>
          <a:blip r:embed="rId2"/>
          <a:stretch>
            <a:fillRect/>
          </a:stretch>
        </p:blipFill>
        <p:spPr>
          <a:xfrm>
            <a:off x="5310401" y="1134319"/>
            <a:ext cx="2344325" cy="3265762"/>
          </a:xfrm>
          <a:prstGeom prst="rect">
            <a:avLst/>
          </a:prstGeom>
        </p:spPr>
      </p:pic>
      <p:pic>
        <p:nvPicPr>
          <p:cNvPr id="4" name="Picture 3">
            <a:extLst>
              <a:ext uri="{FF2B5EF4-FFF2-40B4-BE49-F238E27FC236}">
                <a16:creationId xmlns:a16="http://schemas.microsoft.com/office/drawing/2014/main" id="{A9E2C2CE-345C-9CFF-590F-A66165EA2DAD}"/>
              </a:ext>
            </a:extLst>
          </p:cNvPr>
          <p:cNvPicPr>
            <a:picLocks noChangeAspect="1"/>
          </p:cNvPicPr>
          <p:nvPr/>
        </p:nvPicPr>
        <p:blipFill>
          <a:blip r:embed="rId3"/>
          <a:stretch>
            <a:fillRect/>
          </a:stretch>
        </p:blipFill>
        <p:spPr>
          <a:xfrm>
            <a:off x="8134367" y="1171609"/>
            <a:ext cx="3046777" cy="3230504"/>
          </a:xfrm>
          <a:prstGeom prst="rect">
            <a:avLst/>
          </a:prstGeom>
        </p:spPr>
      </p:pic>
      <p:pic>
        <p:nvPicPr>
          <p:cNvPr id="6" name="Picture 5">
            <a:extLst>
              <a:ext uri="{FF2B5EF4-FFF2-40B4-BE49-F238E27FC236}">
                <a16:creationId xmlns:a16="http://schemas.microsoft.com/office/drawing/2014/main" id="{5807019B-A307-2963-A22A-445E202E60CC}"/>
              </a:ext>
            </a:extLst>
          </p:cNvPr>
          <p:cNvPicPr>
            <a:picLocks noChangeAspect="1"/>
          </p:cNvPicPr>
          <p:nvPr/>
        </p:nvPicPr>
        <p:blipFill>
          <a:blip r:embed="rId4"/>
          <a:stretch>
            <a:fillRect/>
          </a:stretch>
        </p:blipFill>
        <p:spPr>
          <a:xfrm>
            <a:off x="624309" y="1134543"/>
            <a:ext cx="4225483" cy="3267570"/>
          </a:xfrm>
          <a:prstGeom prst="rect">
            <a:avLst/>
          </a:prstGeom>
        </p:spPr>
      </p:pic>
      <p:sp>
        <p:nvSpPr>
          <p:cNvPr id="7" name="Rectangle 6">
            <a:extLst>
              <a:ext uri="{FF2B5EF4-FFF2-40B4-BE49-F238E27FC236}">
                <a16:creationId xmlns:a16="http://schemas.microsoft.com/office/drawing/2014/main" id="{F1C0B0D3-5C26-F596-91C8-2963991A9A04}"/>
              </a:ext>
            </a:extLst>
          </p:cNvPr>
          <p:cNvSpPr/>
          <p:nvPr/>
        </p:nvSpPr>
        <p:spPr>
          <a:xfrm>
            <a:off x="729204" y="4467827"/>
            <a:ext cx="3237698" cy="2048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F0B8E6-3D43-C1A5-56B1-980176BE90ED}"/>
              </a:ext>
            </a:extLst>
          </p:cNvPr>
          <p:cNvSpPr>
            <a:spLocks noGrp="1"/>
          </p:cNvSpPr>
          <p:nvPr>
            <p:ph type="title"/>
          </p:nvPr>
        </p:nvSpPr>
        <p:spPr>
          <a:xfrm>
            <a:off x="514349" y="484633"/>
            <a:ext cx="11244263" cy="486918"/>
          </a:xfrm>
        </p:spPr>
        <p:txBody>
          <a:bodyPr>
            <a:normAutofit fontScale="90000"/>
          </a:bodyPr>
          <a:lstStyle/>
          <a:p>
            <a:r>
              <a:rPr lang="en-US" dirty="0"/>
              <a:t>Retweet analysis using </a:t>
            </a:r>
            <a:r>
              <a:rPr lang="en-US" dirty="0" err="1"/>
              <a:t>graphframes</a:t>
            </a:r>
            <a:endParaRPr lang="en-US" dirty="0"/>
          </a:p>
        </p:txBody>
      </p:sp>
      <p:sp>
        <p:nvSpPr>
          <p:cNvPr id="12" name="Rectangle 11">
            <a:extLst>
              <a:ext uri="{FF2B5EF4-FFF2-40B4-BE49-F238E27FC236}">
                <a16:creationId xmlns:a16="http://schemas.microsoft.com/office/drawing/2014/main" id="{7C0B4869-BC4A-217A-FC6B-378960C5D355}"/>
              </a:ext>
            </a:extLst>
          </p:cNvPr>
          <p:cNvSpPr/>
          <p:nvPr/>
        </p:nvSpPr>
        <p:spPr>
          <a:xfrm>
            <a:off x="698119" y="4484222"/>
            <a:ext cx="3075227" cy="1928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400"/>
              </a:spcAft>
              <a:buFont typeface="Arial" panose="020B0604020202020204" pitchFamily="34" charset="0"/>
              <a:buChar char="•"/>
            </a:pPr>
            <a:r>
              <a:rPr lang="en-US" sz="1350" dirty="0">
                <a:solidFill>
                  <a:schemeClr val="tx1"/>
                </a:solidFill>
              </a:rPr>
              <a:t>Visualizing Retweets as a graph allows us a granular view on the </a:t>
            </a:r>
            <a:r>
              <a:rPr lang="en-US" sz="1350" dirty="0">
                <a:solidFill>
                  <a:srgbClr val="C00000"/>
                </a:solidFill>
              </a:rPr>
              <a:t>ultimate source</a:t>
            </a:r>
            <a:r>
              <a:rPr lang="en-US" sz="1350" dirty="0">
                <a:solidFill>
                  <a:schemeClr val="tx1"/>
                </a:solidFill>
              </a:rPr>
              <a:t> of retweets. </a:t>
            </a:r>
          </a:p>
          <a:p>
            <a:pPr marL="285750" indent="-285750">
              <a:spcAft>
                <a:spcPts val="400"/>
              </a:spcAft>
              <a:buFont typeface="Arial" panose="020B0604020202020204" pitchFamily="34" charset="0"/>
              <a:buChar char="•"/>
            </a:pPr>
            <a:r>
              <a:rPr lang="en-US" sz="1350" dirty="0">
                <a:solidFill>
                  <a:schemeClr val="tx1"/>
                </a:solidFill>
              </a:rPr>
              <a:t>It also gives a </a:t>
            </a:r>
            <a:r>
              <a:rPr lang="en-US" sz="1350" dirty="0">
                <a:solidFill>
                  <a:srgbClr val="C00000"/>
                </a:solidFill>
              </a:rPr>
              <a:t>bidirectional view </a:t>
            </a:r>
            <a:r>
              <a:rPr lang="en-US" sz="1350" dirty="0">
                <a:solidFill>
                  <a:schemeClr val="tx1"/>
                </a:solidFill>
              </a:rPr>
              <a:t>into who is retweeting who. </a:t>
            </a:r>
          </a:p>
          <a:p>
            <a:pPr marL="285750" indent="-285750">
              <a:spcAft>
                <a:spcPts val="400"/>
              </a:spcAft>
              <a:buFont typeface="Arial" panose="020B0604020202020204" pitchFamily="34" charset="0"/>
              <a:buChar char="•"/>
            </a:pPr>
            <a:r>
              <a:rPr lang="en-US" sz="1350" dirty="0">
                <a:solidFill>
                  <a:schemeClr val="tx1"/>
                </a:solidFill>
              </a:rPr>
              <a:t>Above, we graphed all the </a:t>
            </a:r>
            <a:r>
              <a:rPr lang="en-US" sz="1350" dirty="0">
                <a:solidFill>
                  <a:srgbClr val="C00000"/>
                </a:solidFill>
              </a:rPr>
              <a:t>who-retweeted-who pairs</a:t>
            </a:r>
            <a:r>
              <a:rPr lang="en-US" sz="1350" dirty="0">
                <a:solidFill>
                  <a:schemeClr val="tx1"/>
                </a:solidFill>
              </a:rPr>
              <a:t> associated with each tweet</a:t>
            </a:r>
          </a:p>
        </p:txBody>
      </p:sp>
      <p:sp>
        <p:nvSpPr>
          <p:cNvPr id="16" name="Rectangle 15">
            <a:extLst>
              <a:ext uri="{FF2B5EF4-FFF2-40B4-BE49-F238E27FC236}">
                <a16:creationId xmlns:a16="http://schemas.microsoft.com/office/drawing/2014/main" id="{A20A2987-8B3B-9E06-9502-365FD66ED513}"/>
              </a:ext>
            </a:extLst>
          </p:cNvPr>
          <p:cNvSpPr/>
          <p:nvPr/>
        </p:nvSpPr>
        <p:spPr>
          <a:xfrm>
            <a:off x="4130842" y="4467827"/>
            <a:ext cx="3768815" cy="2048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F58406-7F5B-01A7-20EC-DCB77970F860}"/>
              </a:ext>
            </a:extLst>
          </p:cNvPr>
          <p:cNvSpPr/>
          <p:nvPr/>
        </p:nvSpPr>
        <p:spPr>
          <a:xfrm>
            <a:off x="8134368" y="4456520"/>
            <a:ext cx="3359512" cy="2048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3CB6AC-0B92-20EE-97C8-7B3C9AB6F4DE}"/>
              </a:ext>
            </a:extLst>
          </p:cNvPr>
          <p:cNvSpPr/>
          <p:nvPr/>
        </p:nvSpPr>
        <p:spPr>
          <a:xfrm>
            <a:off x="4099754" y="4495528"/>
            <a:ext cx="3791543" cy="1916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400"/>
              </a:spcAft>
              <a:buFont typeface="Arial" panose="020B0604020202020204" pitchFamily="34" charset="0"/>
              <a:buChar char="•"/>
            </a:pPr>
            <a:r>
              <a:rPr lang="en-US" sz="1350" dirty="0">
                <a:solidFill>
                  <a:schemeClr val="tx1"/>
                </a:solidFill>
              </a:rPr>
              <a:t>When looking at ‘degree’, or the number of connections a user has with the network, we see the power law in play: </a:t>
            </a:r>
            <a:r>
              <a:rPr lang="en-US" sz="1350" dirty="0">
                <a:solidFill>
                  <a:srgbClr val="C00000"/>
                </a:solidFill>
              </a:rPr>
              <a:t>90% of users have a degree of less than 6</a:t>
            </a:r>
          </a:p>
          <a:p>
            <a:pPr marL="285750" indent="-285750">
              <a:spcAft>
                <a:spcPts val="400"/>
              </a:spcAft>
              <a:buFont typeface="Arial" panose="020B0604020202020204" pitchFamily="34" charset="0"/>
              <a:buChar char="•"/>
            </a:pPr>
            <a:r>
              <a:rPr lang="en-US" sz="1350" dirty="0">
                <a:solidFill>
                  <a:schemeClr val="tx1"/>
                </a:solidFill>
              </a:rPr>
              <a:t>The top 10% percent is </a:t>
            </a:r>
            <a:r>
              <a:rPr lang="en-US" sz="1350" dirty="0">
                <a:solidFill>
                  <a:srgbClr val="C00000"/>
                </a:solidFill>
              </a:rPr>
              <a:t>dominated by politicians and political activists </a:t>
            </a:r>
            <a:r>
              <a:rPr lang="en-US" sz="1350" dirty="0">
                <a:solidFill>
                  <a:schemeClr val="tx1"/>
                </a:solidFill>
              </a:rPr>
              <a:t>focused on gun violence, Afghan schools and transgender issues</a:t>
            </a:r>
          </a:p>
          <a:p>
            <a:pPr marL="285750" indent="-285750">
              <a:buFont typeface="Arial" panose="020B0604020202020204" pitchFamily="34" charset="0"/>
              <a:buChar char="•"/>
            </a:pPr>
            <a:endParaRPr lang="en-US" sz="1350" dirty="0">
              <a:solidFill>
                <a:srgbClr val="C00000"/>
              </a:solidFill>
            </a:endParaRPr>
          </a:p>
        </p:txBody>
      </p:sp>
      <p:sp>
        <p:nvSpPr>
          <p:cNvPr id="22" name="Rectangle 21">
            <a:extLst>
              <a:ext uri="{FF2B5EF4-FFF2-40B4-BE49-F238E27FC236}">
                <a16:creationId xmlns:a16="http://schemas.microsoft.com/office/drawing/2014/main" id="{AD141CF3-665D-E935-595D-09A902AB0061}"/>
              </a:ext>
            </a:extLst>
          </p:cNvPr>
          <p:cNvSpPr/>
          <p:nvPr/>
        </p:nvSpPr>
        <p:spPr>
          <a:xfrm>
            <a:off x="8142727" y="4497454"/>
            <a:ext cx="3351153" cy="1926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400"/>
              </a:spcAft>
              <a:buFont typeface="Arial" panose="020B0604020202020204" pitchFamily="34" charset="0"/>
              <a:buChar char="•"/>
            </a:pPr>
            <a:r>
              <a:rPr lang="en-US" sz="1350" dirty="0" err="1">
                <a:solidFill>
                  <a:schemeClr val="tx1"/>
                </a:solidFill>
              </a:rPr>
              <a:t>Pagerank</a:t>
            </a:r>
            <a:r>
              <a:rPr lang="en-US" sz="1350" dirty="0">
                <a:solidFill>
                  <a:schemeClr val="tx1"/>
                </a:solidFill>
              </a:rPr>
              <a:t> considers both users being highly retweeted and the </a:t>
            </a:r>
            <a:r>
              <a:rPr lang="en-US" sz="1350" dirty="0">
                <a:solidFill>
                  <a:srgbClr val="C00000"/>
                </a:solidFill>
              </a:rPr>
              <a:t>importance of those retweeting </a:t>
            </a:r>
            <a:r>
              <a:rPr lang="en-US" sz="1350" dirty="0">
                <a:solidFill>
                  <a:schemeClr val="tx1"/>
                </a:solidFill>
              </a:rPr>
              <a:t>the same user. </a:t>
            </a:r>
          </a:p>
          <a:p>
            <a:pPr marL="285750" indent="-285750">
              <a:spcAft>
                <a:spcPts val="400"/>
              </a:spcAft>
              <a:buFont typeface="Arial" panose="020B0604020202020204" pitchFamily="34" charset="0"/>
              <a:buChar char="•"/>
            </a:pPr>
            <a:r>
              <a:rPr lang="en-US" sz="1350" dirty="0">
                <a:solidFill>
                  <a:srgbClr val="C00000"/>
                </a:solidFill>
              </a:rPr>
              <a:t>‘Libs of </a:t>
            </a:r>
            <a:r>
              <a:rPr lang="en-US" sz="1350" dirty="0" err="1">
                <a:solidFill>
                  <a:srgbClr val="C00000"/>
                </a:solidFill>
              </a:rPr>
              <a:t>Tiktok</a:t>
            </a:r>
            <a:r>
              <a:rPr lang="en-US" sz="1350" dirty="0">
                <a:solidFill>
                  <a:srgbClr val="C00000"/>
                </a:solidFill>
              </a:rPr>
              <a:t>’ far outstrips </a:t>
            </a:r>
            <a:r>
              <a:rPr lang="en-US" sz="1350" dirty="0">
                <a:solidFill>
                  <a:schemeClr val="tx1"/>
                </a:solidFill>
              </a:rPr>
              <a:t>other users in </a:t>
            </a:r>
            <a:r>
              <a:rPr lang="en-US" sz="1350" dirty="0" err="1">
                <a:solidFill>
                  <a:schemeClr val="tx1"/>
                </a:solidFill>
              </a:rPr>
              <a:t>pagerank</a:t>
            </a:r>
            <a:r>
              <a:rPr lang="en-US" sz="1350" dirty="0">
                <a:solidFill>
                  <a:schemeClr val="tx1"/>
                </a:solidFill>
              </a:rPr>
              <a:t> because hundreds of users contribute posts to the account, and influential Twitterers likely retweet these posts</a:t>
            </a:r>
          </a:p>
        </p:txBody>
      </p:sp>
      <p:sp>
        <p:nvSpPr>
          <p:cNvPr id="24" name="Rectangle 23">
            <a:extLst>
              <a:ext uri="{FF2B5EF4-FFF2-40B4-BE49-F238E27FC236}">
                <a16:creationId xmlns:a16="http://schemas.microsoft.com/office/drawing/2014/main" id="{47CBC686-5EDD-E33A-45E4-8275A45ACE4A}"/>
              </a:ext>
            </a:extLst>
          </p:cNvPr>
          <p:cNvSpPr/>
          <p:nvPr/>
        </p:nvSpPr>
        <p:spPr>
          <a:xfrm>
            <a:off x="8138486" y="1493135"/>
            <a:ext cx="3065808" cy="20834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819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FB4329C-BF98-421E-8A0D-43A2CF95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CDC6B8-20F2-4C8D-8599-EC572C0BF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333075" y="4886835"/>
            <a:ext cx="5060728" cy="1770854"/>
          </a:xfrm>
        </p:spPr>
        <p:txBody>
          <a:bodyPr>
            <a:normAutofit fontScale="90000"/>
          </a:bodyPr>
          <a:lstStyle/>
          <a:p>
            <a:r>
              <a:rPr lang="en-US" sz="6000" dirty="0"/>
              <a:t>Who posts original content? </a:t>
            </a:r>
            <a:r>
              <a:rPr lang="en-US" sz="2000" dirty="0"/>
              <a:t>(Message uniqueness using </a:t>
            </a:r>
            <a:r>
              <a:rPr lang="en-US" sz="2000" dirty="0" err="1"/>
              <a:t>jaccard</a:t>
            </a:r>
            <a:r>
              <a:rPr lang="en-US" sz="2000" dirty="0"/>
              <a:t> similarity)</a:t>
            </a:r>
          </a:p>
        </p:txBody>
      </p:sp>
      <p:grpSp>
        <p:nvGrpSpPr>
          <p:cNvPr id="17" name="Group 16">
            <a:extLst>
              <a:ext uri="{FF2B5EF4-FFF2-40B4-BE49-F238E27FC236}">
                <a16:creationId xmlns:a16="http://schemas.microsoft.com/office/drawing/2014/main" id="{B4342043-9755-451A-9341-6461ADE858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B52F7E87-CD4F-40F9-978A-356F63B76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93B1ED61-05D6-47CD-8878-8406A83BD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1" name="Picture 10">
            <a:extLst>
              <a:ext uri="{FF2B5EF4-FFF2-40B4-BE49-F238E27FC236}">
                <a16:creationId xmlns:a16="http://schemas.microsoft.com/office/drawing/2014/main" id="{95D43D49-E648-0014-7699-0BBB30FA4768}"/>
              </a:ext>
            </a:extLst>
          </p:cNvPr>
          <p:cNvPicPr>
            <a:picLocks noChangeAspect="1"/>
          </p:cNvPicPr>
          <p:nvPr/>
        </p:nvPicPr>
        <p:blipFill rotWithShape="1">
          <a:blip r:embed="rId6"/>
          <a:srcRect t="2201" b="-1"/>
          <a:stretch/>
        </p:blipFill>
        <p:spPr>
          <a:xfrm>
            <a:off x="4022804" y="1260833"/>
            <a:ext cx="4055820" cy="2720858"/>
          </a:xfrm>
          <a:prstGeom prst="rect">
            <a:avLst/>
          </a:prstGeom>
        </p:spPr>
      </p:pic>
      <p:pic>
        <p:nvPicPr>
          <p:cNvPr id="12" name="Picture 11">
            <a:extLst>
              <a:ext uri="{FF2B5EF4-FFF2-40B4-BE49-F238E27FC236}">
                <a16:creationId xmlns:a16="http://schemas.microsoft.com/office/drawing/2014/main" id="{B6955021-1D28-BD6A-F78F-B8DB3AE0ED4B}"/>
              </a:ext>
            </a:extLst>
          </p:cNvPr>
          <p:cNvPicPr>
            <a:picLocks noChangeAspect="1"/>
          </p:cNvPicPr>
          <p:nvPr/>
        </p:nvPicPr>
        <p:blipFill rotWithShape="1">
          <a:blip r:embed="rId7"/>
          <a:srcRect t="1997"/>
          <a:stretch/>
        </p:blipFill>
        <p:spPr>
          <a:xfrm>
            <a:off x="8043899" y="1260833"/>
            <a:ext cx="3901837" cy="2720858"/>
          </a:xfrm>
          <a:prstGeom prst="rect">
            <a:avLst/>
          </a:prstGeom>
        </p:spPr>
      </p:pic>
      <p:sp>
        <p:nvSpPr>
          <p:cNvPr id="14" name="Rectangle 13">
            <a:extLst>
              <a:ext uri="{FF2B5EF4-FFF2-40B4-BE49-F238E27FC236}">
                <a16:creationId xmlns:a16="http://schemas.microsoft.com/office/drawing/2014/main" id="{ED480DB2-DF76-F599-BD47-94B76891DE6D}"/>
              </a:ext>
            </a:extLst>
          </p:cNvPr>
          <p:cNvSpPr/>
          <p:nvPr/>
        </p:nvSpPr>
        <p:spPr>
          <a:xfrm>
            <a:off x="295923" y="681917"/>
            <a:ext cx="4055820"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3544">
              <a:spcAft>
                <a:spcPts val="600"/>
              </a:spcAft>
            </a:pPr>
            <a:r>
              <a:rPr lang="en-US" sz="1818" kern="1200" dirty="0">
                <a:solidFill>
                  <a:schemeClr val="tx1"/>
                </a:solidFill>
                <a:latin typeface="+mn-lt"/>
                <a:ea typeface="+mn-ea"/>
                <a:cs typeface="+mn-cs"/>
              </a:rPr>
              <a:t>Retweets vs Total Tweets</a:t>
            </a:r>
            <a:endParaRPr lang="en-US" sz="1400" kern="1200" dirty="0">
              <a:solidFill>
                <a:schemeClr val="tx1"/>
              </a:solidFill>
              <a:latin typeface="+mn-lt"/>
              <a:ea typeface="+mn-ea"/>
              <a:cs typeface="+mn-cs"/>
            </a:endParaRPr>
          </a:p>
          <a:p>
            <a:pPr algn="ctr" defTabSz="923544">
              <a:spcAft>
                <a:spcPts val="600"/>
              </a:spcAft>
            </a:pPr>
            <a:r>
              <a:rPr lang="en-US" sz="1400" dirty="0">
                <a:solidFill>
                  <a:schemeClr val="tx1"/>
                </a:solidFill>
              </a:rPr>
              <a:t>(Overall dataset)</a:t>
            </a:r>
          </a:p>
        </p:txBody>
      </p:sp>
      <p:pic>
        <p:nvPicPr>
          <p:cNvPr id="16" name="Picture 15">
            <a:extLst>
              <a:ext uri="{FF2B5EF4-FFF2-40B4-BE49-F238E27FC236}">
                <a16:creationId xmlns:a16="http://schemas.microsoft.com/office/drawing/2014/main" id="{6FE3DBC9-07C1-7997-DC08-EE1B8232C4B1}"/>
              </a:ext>
            </a:extLst>
          </p:cNvPr>
          <p:cNvPicPr>
            <a:picLocks noChangeAspect="1"/>
          </p:cNvPicPr>
          <p:nvPr/>
        </p:nvPicPr>
        <p:blipFill>
          <a:blip r:embed="rId8"/>
          <a:stretch>
            <a:fillRect/>
          </a:stretch>
        </p:blipFill>
        <p:spPr>
          <a:xfrm>
            <a:off x="185195" y="1135362"/>
            <a:ext cx="3802884" cy="2971800"/>
          </a:xfrm>
          <a:prstGeom prst="rect">
            <a:avLst/>
          </a:prstGeom>
        </p:spPr>
      </p:pic>
      <p:sp>
        <p:nvSpPr>
          <p:cNvPr id="20" name="Rectangle 19">
            <a:extLst>
              <a:ext uri="{FF2B5EF4-FFF2-40B4-BE49-F238E27FC236}">
                <a16:creationId xmlns:a16="http://schemas.microsoft.com/office/drawing/2014/main" id="{F55A94DA-3710-6784-F284-99A8BFA5436F}"/>
              </a:ext>
            </a:extLst>
          </p:cNvPr>
          <p:cNvSpPr/>
          <p:nvPr/>
        </p:nvSpPr>
        <p:spPr>
          <a:xfrm>
            <a:off x="4647666" y="681917"/>
            <a:ext cx="3767129"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3544">
              <a:spcAft>
                <a:spcPts val="600"/>
              </a:spcAft>
            </a:pPr>
            <a:r>
              <a:rPr lang="en-US" sz="1818" kern="1200" dirty="0">
                <a:solidFill>
                  <a:schemeClr val="tx1"/>
                </a:solidFill>
                <a:latin typeface="+mn-lt"/>
                <a:ea typeface="+mn-ea"/>
                <a:cs typeface="+mn-cs"/>
              </a:rPr>
              <a:t> Similarity within </a:t>
            </a:r>
            <a:r>
              <a:rPr lang="en-US" sz="1818" dirty="0">
                <a:solidFill>
                  <a:schemeClr val="tx1"/>
                </a:solidFill>
              </a:rPr>
              <a:t>non-Re</a:t>
            </a:r>
            <a:r>
              <a:rPr lang="en-US" sz="1818" kern="1200" dirty="0">
                <a:solidFill>
                  <a:schemeClr val="tx1"/>
                </a:solidFill>
                <a:latin typeface="+mn-lt"/>
                <a:ea typeface="+mn-ea"/>
                <a:cs typeface="+mn-cs"/>
              </a:rPr>
              <a:t>tweets</a:t>
            </a:r>
            <a:endParaRPr lang="en-US" sz="1400" kern="1200" dirty="0">
              <a:solidFill>
                <a:schemeClr val="tx1"/>
              </a:solidFill>
              <a:latin typeface="+mn-lt"/>
              <a:ea typeface="+mn-ea"/>
              <a:cs typeface="+mn-cs"/>
            </a:endParaRPr>
          </a:p>
          <a:p>
            <a:pPr algn="ctr" defTabSz="923544">
              <a:spcAft>
                <a:spcPts val="600"/>
              </a:spcAft>
            </a:pPr>
            <a:r>
              <a:rPr lang="en-US" sz="1400" dirty="0">
                <a:solidFill>
                  <a:schemeClr val="tx1"/>
                </a:solidFill>
              </a:rPr>
              <a:t>(Subset of edtech &amp; online learning tweets)</a:t>
            </a:r>
          </a:p>
        </p:txBody>
      </p:sp>
      <p:sp>
        <p:nvSpPr>
          <p:cNvPr id="23" name="Rectangle 22">
            <a:extLst>
              <a:ext uri="{FF2B5EF4-FFF2-40B4-BE49-F238E27FC236}">
                <a16:creationId xmlns:a16="http://schemas.microsoft.com/office/drawing/2014/main" id="{CAA85E98-783E-EEC0-DFB3-F89588A58BAD}"/>
              </a:ext>
            </a:extLst>
          </p:cNvPr>
          <p:cNvSpPr/>
          <p:nvPr/>
        </p:nvSpPr>
        <p:spPr>
          <a:xfrm>
            <a:off x="8572833" y="682857"/>
            <a:ext cx="3619168"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3544">
              <a:spcAft>
                <a:spcPts val="600"/>
              </a:spcAft>
            </a:pPr>
            <a:r>
              <a:rPr lang="en-US" sz="1818" kern="1200" dirty="0">
                <a:solidFill>
                  <a:schemeClr val="tx1"/>
                </a:solidFill>
                <a:latin typeface="+mn-lt"/>
                <a:ea typeface="+mn-ea"/>
                <a:cs typeface="+mn-cs"/>
              </a:rPr>
              <a:t> Similarity within </a:t>
            </a:r>
            <a:r>
              <a:rPr lang="en-US" sz="1818" dirty="0">
                <a:solidFill>
                  <a:schemeClr val="tx1"/>
                </a:solidFill>
              </a:rPr>
              <a:t>non-Re</a:t>
            </a:r>
            <a:r>
              <a:rPr lang="en-US" sz="1818" kern="1200" dirty="0">
                <a:solidFill>
                  <a:schemeClr val="tx1"/>
                </a:solidFill>
                <a:latin typeface="+mn-lt"/>
                <a:ea typeface="+mn-ea"/>
                <a:cs typeface="+mn-cs"/>
              </a:rPr>
              <a:t>tweets</a:t>
            </a:r>
            <a:endParaRPr lang="en-US" sz="1400" kern="1200" dirty="0">
              <a:solidFill>
                <a:schemeClr val="tx1"/>
              </a:solidFill>
              <a:latin typeface="+mn-lt"/>
              <a:ea typeface="+mn-ea"/>
              <a:cs typeface="+mn-cs"/>
            </a:endParaRPr>
          </a:p>
          <a:p>
            <a:pPr algn="ctr" defTabSz="923544">
              <a:spcAft>
                <a:spcPts val="600"/>
              </a:spcAft>
            </a:pPr>
            <a:r>
              <a:rPr lang="en-US" sz="1400" dirty="0">
                <a:solidFill>
                  <a:schemeClr val="tx1"/>
                </a:solidFill>
              </a:rPr>
              <a:t>(Subset of gun violence tweets)</a:t>
            </a:r>
          </a:p>
        </p:txBody>
      </p:sp>
      <p:sp>
        <p:nvSpPr>
          <p:cNvPr id="24" name="Rectangle 23">
            <a:extLst>
              <a:ext uri="{FF2B5EF4-FFF2-40B4-BE49-F238E27FC236}">
                <a16:creationId xmlns:a16="http://schemas.microsoft.com/office/drawing/2014/main" id="{0950948D-46A6-28C5-ED19-BD71CFBFB95B}"/>
              </a:ext>
            </a:extLst>
          </p:cNvPr>
          <p:cNvSpPr/>
          <p:nvPr/>
        </p:nvSpPr>
        <p:spPr>
          <a:xfrm>
            <a:off x="5208608" y="4744415"/>
            <a:ext cx="6435524" cy="2295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350" dirty="0">
                <a:solidFill>
                  <a:schemeClr val="tx1"/>
                </a:solidFill>
              </a:rPr>
              <a:t>Leaders in education and educational institutions produce the most original tweets by volume. Going from left to right, we see ‘leaders in ed’ have the highest share of non-retweets. Next, a similarity search on the non-retweets alone shows a high volume of original content relative to others.</a:t>
            </a:r>
          </a:p>
          <a:p>
            <a:pPr marL="285750" indent="-285750">
              <a:buFont typeface="Arial" panose="020B0604020202020204" pitchFamily="34" charset="0"/>
              <a:buChar char="•"/>
            </a:pPr>
            <a:endParaRPr lang="en-US" sz="1350" dirty="0">
              <a:solidFill>
                <a:schemeClr val="tx1"/>
              </a:solidFill>
            </a:endParaRPr>
          </a:p>
          <a:p>
            <a:pPr marL="285750" indent="-285750">
              <a:buFont typeface="Arial" panose="020B0604020202020204" pitchFamily="34" charset="0"/>
              <a:buChar char="•"/>
            </a:pPr>
            <a:r>
              <a:rPr lang="en-US" sz="1350" dirty="0">
                <a:solidFill>
                  <a:schemeClr val="tx1"/>
                </a:solidFill>
              </a:rPr>
              <a:t>Job boards do not retweet anyone else, but have the highest amount of duplication, presumably because job postings come from the same source.</a:t>
            </a:r>
          </a:p>
          <a:p>
            <a:pPr marL="285750" indent="-285750">
              <a:buFont typeface="Arial" panose="020B0604020202020204" pitchFamily="34" charset="0"/>
              <a:buChar char="•"/>
            </a:pPr>
            <a:endParaRPr lang="en-US" sz="1350" dirty="0">
              <a:solidFill>
                <a:schemeClr val="tx1"/>
              </a:solidFill>
            </a:endParaRPr>
          </a:p>
          <a:p>
            <a:pPr marL="285750" indent="-285750">
              <a:buFont typeface="Arial" panose="020B0604020202020204" pitchFamily="34" charset="0"/>
              <a:buChar char="•"/>
            </a:pPr>
            <a:r>
              <a:rPr lang="en-US" sz="1350" dirty="0">
                <a:solidFill>
                  <a:schemeClr val="tx1"/>
                </a:solidFill>
              </a:rPr>
              <a:t>Edtech influencers and news organizations, although small in volume, are largely original across all the content they produce. </a:t>
            </a:r>
          </a:p>
        </p:txBody>
      </p:sp>
    </p:spTree>
    <p:extLst>
      <p:ext uri="{BB962C8B-B14F-4D97-AF65-F5344CB8AC3E}">
        <p14:creationId xmlns:p14="http://schemas.microsoft.com/office/powerpoint/2010/main" val="276180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FB4329C-BF98-421E-8A0D-43A2CF95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CDC6B8-20F2-4C8D-8599-EC572C0BF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A8DD8-EA93-A74A-F396-EBC90E6564CE}"/>
              </a:ext>
            </a:extLst>
          </p:cNvPr>
          <p:cNvSpPr>
            <a:spLocks noGrp="1"/>
          </p:cNvSpPr>
          <p:nvPr>
            <p:ph type="title"/>
          </p:nvPr>
        </p:nvSpPr>
        <p:spPr>
          <a:xfrm>
            <a:off x="268750" y="4670136"/>
            <a:ext cx="3058096" cy="1522993"/>
          </a:xfrm>
        </p:spPr>
        <p:txBody>
          <a:bodyPr>
            <a:normAutofit/>
          </a:bodyPr>
          <a:lstStyle/>
          <a:p>
            <a:r>
              <a:rPr lang="en-US" sz="6000" dirty="0"/>
              <a:t>Timelines:</a:t>
            </a:r>
          </a:p>
        </p:txBody>
      </p:sp>
      <p:grpSp>
        <p:nvGrpSpPr>
          <p:cNvPr id="18" name="Group 17">
            <a:extLst>
              <a:ext uri="{FF2B5EF4-FFF2-40B4-BE49-F238E27FC236}">
                <a16:creationId xmlns:a16="http://schemas.microsoft.com/office/drawing/2014/main" id="{B4342043-9755-451A-9341-6461ADE858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B52F7E87-CD4F-40F9-978A-356F63B76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93B1ED61-05D6-47CD-8878-8406A83BD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5" name="Picture 4">
            <a:extLst>
              <a:ext uri="{FF2B5EF4-FFF2-40B4-BE49-F238E27FC236}">
                <a16:creationId xmlns:a16="http://schemas.microsoft.com/office/drawing/2014/main" id="{1A80D8CB-25B1-A158-9A46-354FA162A2C0}"/>
              </a:ext>
            </a:extLst>
          </p:cNvPr>
          <p:cNvPicPr>
            <a:picLocks noChangeAspect="1"/>
          </p:cNvPicPr>
          <p:nvPr/>
        </p:nvPicPr>
        <p:blipFill>
          <a:blip r:embed="rId6"/>
          <a:stretch>
            <a:fillRect/>
          </a:stretch>
        </p:blipFill>
        <p:spPr>
          <a:xfrm>
            <a:off x="4021223" y="1230505"/>
            <a:ext cx="4042835" cy="2976593"/>
          </a:xfrm>
          <a:prstGeom prst="rect">
            <a:avLst/>
          </a:prstGeom>
        </p:spPr>
      </p:pic>
      <p:sp>
        <p:nvSpPr>
          <p:cNvPr id="6" name="Rectangle 5">
            <a:extLst>
              <a:ext uri="{FF2B5EF4-FFF2-40B4-BE49-F238E27FC236}">
                <a16:creationId xmlns:a16="http://schemas.microsoft.com/office/drawing/2014/main" id="{BF227B24-3C4D-6482-AD07-C6BE22211882}"/>
              </a:ext>
            </a:extLst>
          </p:cNvPr>
          <p:cNvSpPr/>
          <p:nvPr/>
        </p:nvSpPr>
        <p:spPr>
          <a:xfrm>
            <a:off x="268750" y="761880"/>
            <a:ext cx="3965898" cy="569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1248">
              <a:spcAft>
                <a:spcPts val="600"/>
              </a:spcAft>
            </a:pPr>
            <a:r>
              <a:rPr lang="en-US" kern="1200">
                <a:solidFill>
                  <a:schemeClr val="tx1"/>
                </a:solidFill>
                <a:latin typeface="+mn-lt"/>
                <a:ea typeface="+mn-ea"/>
                <a:cs typeface="+mn-cs"/>
              </a:rPr>
              <a:t>Edtech / Online Learning</a:t>
            </a:r>
            <a:endParaRPr lang="en-US">
              <a:solidFill>
                <a:schemeClr val="tx1"/>
              </a:solidFill>
            </a:endParaRPr>
          </a:p>
        </p:txBody>
      </p:sp>
      <p:sp>
        <p:nvSpPr>
          <p:cNvPr id="7" name="Rectangle 6">
            <a:extLst>
              <a:ext uri="{FF2B5EF4-FFF2-40B4-BE49-F238E27FC236}">
                <a16:creationId xmlns:a16="http://schemas.microsoft.com/office/drawing/2014/main" id="{62201B3A-C260-1C8F-F23F-024866A26F77}"/>
              </a:ext>
            </a:extLst>
          </p:cNvPr>
          <p:cNvSpPr/>
          <p:nvPr/>
        </p:nvSpPr>
        <p:spPr>
          <a:xfrm>
            <a:off x="4436674" y="738830"/>
            <a:ext cx="3965898" cy="569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1248">
              <a:spcAft>
                <a:spcPts val="600"/>
              </a:spcAft>
            </a:pPr>
            <a:r>
              <a:rPr lang="en-US" kern="1200">
                <a:solidFill>
                  <a:schemeClr val="tx1"/>
                </a:solidFill>
                <a:latin typeface="+mn-lt"/>
                <a:ea typeface="+mn-ea"/>
                <a:cs typeface="+mn-cs"/>
              </a:rPr>
              <a:t>School Violence</a:t>
            </a:r>
            <a:endParaRPr lang="en-US">
              <a:solidFill>
                <a:schemeClr val="tx1"/>
              </a:solidFill>
            </a:endParaRPr>
          </a:p>
        </p:txBody>
      </p:sp>
      <p:sp>
        <p:nvSpPr>
          <p:cNvPr id="8" name="Rectangle 7">
            <a:extLst>
              <a:ext uri="{FF2B5EF4-FFF2-40B4-BE49-F238E27FC236}">
                <a16:creationId xmlns:a16="http://schemas.microsoft.com/office/drawing/2014/main" id="{C5EC2B4F-555A-70C1-9DE4-FFDAA4F62399}"/>
              </a:ext>
            </a:extLst>
          </p:cNvPr>
          <p:cNvSpPr/>
          <p:nvPr/>
        </p:nvSpPr>
        <p:spPr>
          <a:xfrm>
            <a:off x="8103493" y="761880"/>
            <a:ext cx="3965898" cy="569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1248">
              <a:spcAft>
                <a:spcPts val="600"/>
              </a:spcAft>
            </a:pPr>
            <a:r>
              <a:rPr lang="en-US" kern="1200">
                <a:solidFill>
                  <a:schemeClr val="tx1"/>
                </a:solidFill>
                <a:latin typeface="+mn-lt"/>
                <a:ea typeface="+mn-ea"/>
                <a:cs typeface="+mn-cs"/>
              </a:rPr>
              <a:t>Black History</a:t>
            </a:r>
            <a:endParaRPr lang="en-US">
              <a:solidFill>
                <a:schemeClr val="tx1"/>
              </a:solidFill>
            </a:endParaRPr>
          </a:p>
        </p:txBody>
      </p:sp>
      <p:pic>
        <p:nvPicPr>
          <p:cNvPr id="4" name="Picture 3">
            <a:extLst>
              <a:ext uri="{FF2B5EF4-FFF2-40B4-BE49-F238E27FC236}">
                <a16:creationId xmlns:a16="http://schemas.microsoft.com/office/drawing/2014/main" id="{70E1AF78-7A1B-47AC-0CB5-2F30D1C3CC74}"/>
              </a:ext>
            </a:extLst>
          </p:cNvPr>
          <p:cNvPicPr>
            <a:picLocks noChangeAspect="1"/>
          </p:cNvPicPr>
          <p:nvPr/>
        </p:nvPicPr>
        <p:blipFill>
          <a:blip r:embed="rId7"/>
          <a:stretch>
            <a:fillRect/>
          </a:stretch>
        </p:blipFill>
        <p:spPr>
          <a:xfrm>
            <a:off x="91862" y="1253555"/>
            <a:ext cx="3929362" cy="2924906"/>
          </a:xfrm>
          <a:prstGeom prst="rect">
            <a:avLst/>
          </a:prstGeom>
        </p:spPr>
      </p:pic>
      <p:pic>
        <p:nvPicPr>
          <p:cNvPr id="3" name="Picture 2">
            <a:extLst>
              <a:ext uri="{FF2B5EF4-FFF2-40B4-BE49-F238E27FC236}">
                <a16:creationId xmlns:a16="http://schemas.microsoft.com/office/drawing/2014/main" id="{D012D577-ECC5-2D8F-4BF2-8144C050CE85}"/>
              </a:ext>
            </a:extLst>
          </p:cNvPr>
          <p:cNvPicPr>
            <a:picLocks noChangeAspect="1"/>
          </p:cNvPicPr>
          <p:nvPr/>
        </p:nvPicPr>
        <p:blipFill rotWithShape="1">
          <a:blip r:embed="rId8"/>
          <a:srcRect l="2732"/>
          <a:stretch/>
        </p:blipFill>
        <p:spPr>
          <a:xfrm>
            <a:off x="8088799" y="1253555"/>
            <a:ext cx="3965897" cy="2976593"/>
          </a:xfrm>
          <a:prstGeom prst="rect">
            <a:avLst/>
          </a:prstGeom>
        </p:spPr>
      </p:pic>
      <p:sp>
        <p:nvSpPr>
          <p:cNvPr id="9" name="Rectangle 8">
            <a:extLst>
              <a:ext uri="{FF2B5EF4-FFF2-40B4-BE49-F238E27FC236}">
                <a16:creationId xmlns:a16="http://schemas.microsoft.com/office/drawing/2014/main" id="{D82D4CDB-E14A-2B5B-75C4-E14E9A26982F}"/>
              </a:ext>
            </a:extLst>
          </p:cNvPr>
          <p:cNvSpPr/>
          <p:nvPr/>
        </p:nvSpPr>
        <p:spPr>
          <a:xfrm>
            <a:off x="3562975" y="4735880"/>
            <a:ext cx="7673296" cy="195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chemeClr val="tx1"/>
                </a:solidFill>
              </a:rPr>
              <a:t>While school-safety tweets are </a:t>
            </a:r>
            <a:r>
              <a:rPr lang="en-US" dirty="0">
                <a:solidFill>
                  <a:srgbClr val="C00000"/>
                </a:solidFill>
              </a:rPr>
              <a:t>event-driven, directly correlated with school shootings </a:t>
            </a:r>
            <a:r>
              <a:rPr lang="en-US" dirty="0">
                <a:solidFill>
                  <a:schemeClr val="tx1"/>
                </a:solidFill>
              </a:rPr>
              <a:t>such as Uvalde on 24 June, 2022, black history and edtech-focused tweets reflect more consistent trends. </a:t>
            </a:r>
            <a:endParaRPr lang="en-US" dirty="0">
              <a:solidFill>
                <a:srgbClr val="C00000"/>
              </a:solidFill>
            </a:endParaRPr>
          </a:p>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chemeClr val="tx1"/>
                </a:solidFill>
              </a:rPr>
              <a:t>Surprisingly, the majority of tweets in the aftermath of the Uvalde shooting were not from edtech influencers or journalists, but from the many non-influential accounts. They express outrage, but do not offer facts. </a:t>
            </a:r>
            <a:r>
              <a:rPr lang="en-US" dirty="0">
                <a:solidFill>
                  <a:srgbClr val="C00000"/>
                </a:solidFill>
              </a:rPr>
              <a:t>They serve as useful signals of sentiment, but not fact. </a:t>
            </a:r>
          </a:p>
        </p:txBody>
      </p:sp>
    </p:spTree>
    <p:extLst>
      <p:ext uri="{BB962C8B-B14F-4D97-AF65-F5344CB8AC3E}">
        <p14:creationId xmlns:p14="http://schemas.microsoft.com/office/powerpoint/2010/main" val="1410905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{4B33BE5F-86BF-8E4F-98AE-64C8D5C1A9F6}tf10001070</Template>
  <TotalTime>12868</TotalTime>
  <Words>1984</Words>
  <Application>Microsoft Macintosh PowerPoint</Application>
  <PresentationFormat>Widescreen</PresentationFormat>
  <Paragraphs>139</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Rockwell</vt:lpstr>
      <vt:lpstr>Rockwell Condensed</vt:lpstr>
      <vt:lpstr>Rockwell Extra Bold</vt:lpstr>
      <vt:lpstr>Wingdings</vt:lpstr>
      <vt:lpstr>Wood Type</vt:lpstr>
      <vt:lpstr>Large scale network analysis of Twitter data</vt:lpstr>
      <vt:lpstr>Executive summary</vt:lpstr>
      <vt:lpstr>Methodology &amp; source data overview</vt:lpstr>
      <vt:lpstr>To handle “twitter bots”, Tweets were pruned &amp; filtered. This also improved performance</vt:lpstr>
      <vt:lpstr>Author identification (1/3)</vt:lpstr>
      <vt:lpstr>PowerPoint Presentation</vt:lpstr>
      <vt:lpstr>Retweet analysis using graphframes</vt:lpstr>
      <vt:lpstr>Who posts original content? (Message uniqueness using jaccard similarity)</vt:lpstr>
      <vt:lpstr>Timelines:</vt:lpstr>
      <vt:lpstr>location analysis</vt:lpstr>
      <vt:lpstr>Conclusions &amp;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Ishani Majumdar</dc:creator>
  <cp:lastModifiedBy>Ishani Majumdar</cp:lastModifiedBy>
  <cp:revision>19</cp:revision>
  <dcterms:created xsi:type="dcterms:W3CDTF">2023-05-17T01:31:00Z</dcterms:created>
  <dcterms:modified xsi:type="dcterms:W3CDTF">2023-05-27T02:35:09Z</dcterms:modified>
</cp:coreProperties>
</file>